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6"/>
  </p:sldMasterIdLst>
  <p:notesMasterIdLst>
    <p:notesMasterId r:id="rId22"/>
  </p:notesMasterIdLst>
  <p:handoutMasterIdLst>
    <p:handoutMasterId r:id="rId23"/>
  </p:handoutMasterIdLst>
  <p:sldIdLst>
    <p:sldId id="256" r:id="rId7"/>
    <p:sldId id="312" r:id="rId8"/>
    <p:sldId id="2565" r:id="rId9"/>
    <p:sldId id="2566" r:id="rId10"/>
    <p:sldId id="2567" r:id="rId11"/>
    <p:sldId id="2578" r:id="rId12"/>
    <p:sldId id="2579" r:id="rId13"/>
    <p:sldId id="2581" r:id="rId14"/>
    <p:sldId id="2568" r:id="rId15"/>
    <p:sldId id="2582" r:id="rId16"/>
    <p:sldId id="2583" r:id="rId17"/>
    <p:sldId id="2584" r:id="rId18"/>
    <p:sldId id="2586" r:id="rId19"/>
    <p:sldId id="2588" r:id="rId20"/>
    <p:sldId id="258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rom Resistant to Ready: The Secret Communication Strategies That Accelerate Property Acquisition" id="{A985B49E-FC96-4758-A3FD-262BBACC92CF}">
          <p14:sldIdLst>
            <p14:sldId id="256"/>
            <p14:sldId id="312"/>
            <p14:sldId id="2565"/>
            <p14:sldId id="2566"/>
            <p14:sldId id="2567"/>
            <p14:sldId id="2578"/>
            <p14:sldId id="2579"/>
            <p14:sldId id="2581"/>
            <p14:sldId id="2568"/>
            <p14:sldId id="2582"/>
            <p14:sldId id="2583"/>
            <p14:sldId id="2584"/>
            <p14:sldId id="2586"/>
            <p14:sldId id="2588"/>
            <p14:sldId id="258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A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868" y="2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FB14B2-CD52-9E84-B3E7-49A90F3A72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DAE5F9-C39F-2ECF-0C06-D0122807D4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3FF85-4E34-4546-B772-76DFA4A6051B}" type="datetimeFigureOut">
              <a:rPr lang="en-US" smtClean="0"/>
              <a:t>4/30/2026</a:t>
            </a:fld>
            <a:endParaRPr lang="en-US"/>
          </a:p>
        </p:txBody>
      </p:sp>
      <p:sp>
        <p:nvSpPr>
          <p:cNvPr id="4" name="Footer Placeholder 3">
            <a:extLst>
              <a:ext uri="{FF2B5EF4-FFF2-40B4-BE49-F238E27FC236}">
                <a16:creationId xmlns:a16="http://schemas.microsoft.com/office/drawing/2014/main" id="{D37F3243-F9C0-85BE-2E9C-191F612CFE8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CEBE2E3-8654-B63F-B7D6-9549069476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BF7180-4EDD-4E08-9775-7398C11D66ED}" type="slidenum">
              <a:rPr lang="en-US" smtClean="0"/>
              <a:t>‹#›</a:t>
            </a:fld>
            <a:endParaRPr lang="en-US"/>
          </a:p>
        </p:txBody>
      </p:sp>
    </p:spTree>
    <p:extLst>
      <p:ext uri="{BB962C8B-B14F-4D97-AF65-F5344CB8AC3E}">
        <p14:creationId xmlns:p14="http://schemas.microsoft.com/office/powerpoint/2010/main" val="281214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CC398-6116-4BD2-9FAD-9822FDA158BE}" type="datetimeFigureOut">
              <a:rPr lang="en-US" smtClean="0"/>
              <a:t>4/30/2026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EFF46E-6B43-41F9-9272-B566D03A251C}" type="slidenum">
              <a:rPr lang="en-US" smtClean="0"/>
              <a:t>‹#›</a:t>
            </a:fld>
            <a:endParaRPr lang="en-US"/>
          </a:p>
        </p:txBody>
      </p:sp>
    </p:spTree>
    <p:extLst>
      <p:ext uri="{BB962C8B-B14F-4D97-AF65-F5344CB8AC3E}">
        <p14:creationId xmlns:p14="http://schemas.microsoft.com/office/powerpoint/2010/main" val="1916440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Property Owners Truly Need, Effective Communication Tactics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0324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NANCY</a:t>
            </a:r>
          </a:p>
          <a:p>
            <a:endParaRPr lang="en-US"/>
          </a:p>
          <a:p>
            <a:pPr marL="0" indent="0">
              <a:buNone/>
            </a:pPr>
            <a:r>
              <a:rPr lang="en-US" sz="2400" b="1" kern="1200">
                <a:solidFill>
                  <a:schemeClr val="tx1"/>
                </a:solidFill>
                <a:latin typeface="+mn-lt"/>
                <a:ea typeface="+mn-ea"/>
                <a:cs typeface="+mn-cs"/>
              </a:rPr>
              <a:t>Clear, Respectful and Consistent Communication</a:t>
            </a:r>
          </a:p>
          <a:p>
            <a:pPr marL="0" lvl="1" indent="0">
              <a:lnSpc>
                <a:spcPct val="110000"/>
              </a:lnSpc>
              <a:spcBef>
                <a:spcPts val="600"/>
              </a:spcBef>
              <a:buNone/>
            </a:pPr>
            <a:r>
              <a:rPr lang="en-US" sz="2000"/>
              <a:t>Owners need to feel heard, respected, and informed through plain language and consistent messaging.</a:t>
            </a:r>
          </a:p>
          <a:p>
            <a:pPr marL="0" lvl="1" indent="0">
              <a:lnSpc>
                <a:spcPct val="110000"/>
              </a:lnSpc>
              <a:spcBef>
                <a:spcPts val="600"/>
              </a:spcBef>
              <a:buNone/>
            </a:pPr>
            <a:endParaRPr lang="en-US" sz="2000"/>
          </a:p>
          <a:p>
            <a:pPr marL="0" indent="0">
              <a:buNone/>
            </a:pPr>
            <a:r>
              <a:rPr lang="en-US" sz="2400" b="1" kern="1200">
                <a:solidFill>
                  <a:schemeClr val="tx1"/>
                </a:solidFill>
                <a:latin typeface="+mn-lt"/>
                <a:ea typeface="+mn-ea"/>
                <a:cs typeface="+mn-cs"/>
              </a:rPr>
              <a:t>Understanding of Process and Timeline</a:t>
            </a:r>
          </a:p>
          <a:p>
            <a:pPr marL="0" indent="0">
              <a:buNone/>
            </a:pPr>
            <a:endParaRPr lang="en-US" sz="2400" b="1" kern="1200">
              <a:solidFill>
                <a:schemeClr val="tx1"/>
              </a:solidFill>
              <a:latin typeface="+mn-lt"/>
              <a:ea typeface="+mn-ea"/>
              <a:cs typeface="+mn-cs"/>
            </a:endParaRPr>
          </a:p>
          <a:p>
            <a:pPr marL="0" indent="0">
              <a:buNone/>
            </a:pPr>
            <a:r>
              <a:rPr lang="en-US" sz="2400" b="1" kern="1200">
                <a:solidFill>
                  <a:schemeClr val="tx1"/>
                </a:solidFill>
                <a:latin typeface="+mn-lt"/>
                <a:ea typeface="+mn-ea"/>
                <a:cs typeface="+mn-cs"/>
              </a:rPr>
              <a:t>Predictability and Transparency</a:t>
            </a:r>
          </a:p>
          <a:p>
            <a:pPr marL="0" indent="0">
              <a:buNone/>
            </a:pPr>
            <a:r>
              <a:rPr lang="en-US" sz="2000"/>
              <a:t>Owners value knowing what happens next, decision timelines, and how concerns will be addressed. </a:t>
            </a:r>
            <a:endParaRPr lang="en-US" sz="2400" b="1"/>
          </a:p>
          <a:p>
            <a:pPr marL="0" lvl="1" indent="0">
              <a:lnSpc>
                <a:spcPct val="110000"/>
              </a:lnSpc>
              <a:spcBef>
                <a:spcPts val="600"/>
              </a:spcBef>
              <a:buNone/>
            </a:pPr>
            <a:r>
              <a:rPr lang="en-US" sz="2000"/>
              <a:t>Honest acknowledgment of uncertainties fosters trust and strengthens credibility with property owners.</a:t>
            </a:r>
          </a:p>
          <a:p>
            <a:pPr marL="0" lvl="1" indent="0">
              <a:lnSpc>
                <a:spcPct val="110000"/>
              </a:lnSpc>
              <a:spcBef>
                <a:spcPts val="600"/>
              </a:spcBef>
              <a:buNone/>
            </a:pPr>
            <a:endParaRPr lang="en-US" sz="2000"/>
          </a:p>
          <a:p>
            <a:pPr marL="0" indent="0">
              <a:buNone/>
            </a:pPr>
            <a:r>
              <a:rPr lang="en-US" sz="2400" b="1" kern="1200">
                <a:solidFill>
                  <a:schemeClr val="tx1"/>
                </a:solidFill>
                <a:latin typeface="+mn-lt"/>
                <a:ea typeface="+mn-ea"/>
                <a:cs typeface="+mn-cs"/>
              </a:rPr>
              <a:t>Proactive Ongoing Engagement</a:t>
            </a:r>
          </a:p>
          <a:p>
            <a:pPr marL="0" lvl="1" indent="0">
              <a:lnSpc>
                <a:spcPct val="110000"/>
              </a:lnSpc>
              <a:spcBef>
                <a:spcPts val="600"/>
              </a:spcBef>
              <a:buNone/>
            </a:pPr>
            <a:r>
              <a:rPr lang="en-US" sz="2000"/>
              <a:t>Meeting communication needs helps owners engage productively, even amid disagreements.</a:t>
            </a:r>
          </a:p>
          <a:p>
            <a:endParaRPr lang="en-US"/>
          </a:p>
          <a:p>
            <a:r>
              <a:rPr lang="en-US"/>
              <a:t>
While technical accuracy and legal compliance are essential, they do not meet the full range of property owner needs during acquisition. Owners want to feel heard, respected, and informed in ways they can understand. Plain language explanations, consistent messaging, and honest acknowledgment of uncertainties help build credibility. Equally important is predictability—knowing what will happen next, when decisions are required, and how concerns will be addressed. When communication meets these needs, owners are better equipped to engage productively, even when they disagree with aspects of the project.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80505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AMALIA</a:t>
            </a:r>
          </a:p>
          <a:p>
            <a:endParaRPr lang="en-US"/>
          </a:p>
          <a:p>
            <a:pPr marL="0" indent="0">
              <a:spcBef>
                <a:spcPts val="2500"/>
              </a:spcBef>
              <a:buFont typeface="Arial" panose="020B0604020202020204" pitchFamily="34" charset="0"/>
              <a:buNone/>
            </a:pPr>
            <a:r>
              <a:rPr lang="en-US" sz="2400" b="1" kern="1200">
                <a:solidFill>
                  <a:schemeClr val="tx1"/>
                </a:solidFill>
                <a:latin typeface="+mn-lt"/>
                <a:ea typeface="+mn-ea"/>
                <a:cs typeface="+mn-cs"/>
              </a:rPr>
              <a:t>Proactive Early Outreach</a:t>
            </a:r>
          </a:p>
          <a:p>
            <a:pPr marL="0" lvl="1" indent="0">
              <a:buFont typeface="Arial" panose="020B0604020202020204" pitchFamily="34" charset="0"/>
              <a:buNone/>
            </a:pPr>
            <a:r>
              <a:rPr lang="en-US" sz="2000"/>
              <a:t>Initiating communication early sets clear expectations and prevents rumors or fear from spreading.</a:t>
            </a:r>
          </a:p>
          <a:p>
            <a:pPr marL="0" lvl="1" indent="0">
              <a:buFont typeface="Arial" panose="020B0604020202020204" pitchFamily="34" charset="0"/>
              <a:buNone/>
            </a:pPr>
            <a:endParaRPr lang="en-US" sz="2000"/>
          </a:p>
          <a:p>
            <a:pPr marL="0" indent="0">
              <a:spcBef>
                <a:spcPts val="2500"/>
              </a:spcBef>
              <a:buNone/>
            </a:pPr>
            <a:r>
              <a:rPr lang="en-US" sz="2400" b="1" kern="1200">
                <a:solidFill>
                  <a:schemeClr val="tx1"/>
                </a:solidFill>
                <a:latin typeface="+mn-lt"/>
                <a:ea typeface="+mn-ea"/>
                <a:cs typeface="+mn-cs"/>
              </a:rPr>
              <a:t>Tailored Messaging</a:t>
            </a:r>
          </a:p>
          <a:p>
            <a:pPr marL="0" lvl="1" indent="0">
              <a:buFont typeface="Arial" panose="020B0604020202020204" pitchFamily="34" charset="0"/>
              <a:buNone/>
            </a:pPr>
            <a:r>
              <a:rPr lang="en-US" sz="2000"/>
              <a:t>Customizing messages to specific audiences ensures clarity, relevance, and better understanding.</a:t>
            </a:r>
          </a:p>
          <a:p>
            <a:pPr marL="0" lvl="1" indent="0">
              <a:buFont typeface="Arial" panose="020B0604020202020204" pitchFamily="34" charset="0"/>
              <a:buNone/>
            </a:pPr>
            <a:endParaRPr lang="en-US" sz="2000"/>
          </a:p>
          <a:p>
            <a:pPr marL="0" indent="0">
              <a:spcBef>
                <a:spcPts val="2500"/>
              </a:spcBef>
              <a:buNone/>
            </a:pPr>
            <a:r>
              <a:rPr lang="en-US" sz="2400" b="1" kern="1200">
                <a:solidFill>
                  <a:schemeClr val="tx1"/>
                </a:solidFill>
                <a:latin typeface="+mn-lt"/>
                <a:ea typeface="+mn-ea"/>
                <a:cs typeface="+mn-cs"/>
              </a:rPr>
              <a:t>Visible Responsiveness</a:t>
            </a:r>
          </a:p>
          <a:p>
            <a:pPr marL="0" lvl="1" indent="0">
              <a:buFont typeface="Arial" panose="020B0604020202020204" pitchFamily="34" charset="0"/>
              <a:buNone/>
            </a:pPr>
            <a:r>
              <a:rPr lang="en-US" sz="2000"/>
              <a:t>Being visibly responsive shows respect and accountability, building trust with stakeholders.</a:t>
            </a:r>
          </a:p>
          <a:p>
            <a:pPr marL="0" lvl="1" indent="0">
              <a:buFont typeface="Arial" panose="020B0604020202020204" pitchFamily="34" charset="0"/>
              <a:buNone/>
            </a:pPr>
            <a:endParaRPr lang="en-US" sz="2000"/>
          </a:p>
          <a:p>
            <a:pPr marL="0" indent="0">
              <a:spcBef>
                <a:spcPts val="2500"/>
              </a:spcBef>
              <a:buNone/>
            </a:pPr>
            <a:r>
              <a:rPr lang="en-US" sz="2400" b="1" kern="1200">
                <a:solidFill>
                  <a:schemeClr val="tx1"/>
                </a:solidFill>
                <a:latin typeface="+mn-lt"/>
                <a:ea typeface="+mn-ea"/>
                <a:cs typeface="+mn-cs"/>
              </a:rPr>
              <a:t>Consistent Team Communication</a:t>
            </a:r>
          </a:p>
          <a:p>
            <a:pPr marL="0" lvl="1" indent="0">
              <a:buFont typeface="Arial" panose="020B0604020202020204" pitchFamily="34" charset="0"/>
              <a:buNone/>
            </a:pPr>
            <a:r>
              <a:rPr lang="en-US" sz="2000"/>
              <a:t>Consistency among project team members prevents confusion and strengthens trust throughout the process.</a:t>
            </a:r>
          </a:p>
          <a:p>
            <a:endParaRPr lang="en-US"/>
          </a:p>
          <a:p>
            <a:r>
              <a:rPr lang="en-US"/>
              <a:t>
Strategic communication in ROW acquisition is proactive rather than reactive. Early outreach sets expectations before rumors or fear take hold. Messaging tailored to specific audiences ensures relevance and clarity, while visible responsiveness demonstrates respect and accountability. Consistency across project team members prevents confusion and builds trust. When these tactics are applied intentionally, communication becomes a tool that reduces emotional escalation, supports negotiators in the field, and keeps discussions focused on resolution rather than conflict.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1860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AMALIA</a:t>
            </a:r>
          </a:p>
          <a:p>
            <a:endParaRPr lang="en-US"/>
          </a:p>
          <a:p>
            <a:pPr marL="0" indent="0">
              <a:spcBef>
                <a:spcPts val="2500"/>
              </a:spcBef>
              <a:buNone/>
            </a:pPr>
            <a:r>
              <a:rPr lang="en-US" sz="2400" b="1" kern="1200">
                <a:solidFill>
                  <a:schemeClr val="tx1"/>
                </a:solidFill>
                <a:latin typeface="+mn-lt"/>
                <a:ea typeface="+mn-ea"/>
                <a:cs typeface="+mn-cs"/>
              </a:rPr>
              <a:t>Early Integration</a:t>
            </a:r>
          </a:p>
          <a:p>
            <a:pPr marL="0" lvl="1" indent="0">
              <a:buFont typeface="Arial" panose="020B0604020202020204" pitchFamily="34" charset="0"/>
              <a:buNone/>
            </a:pPr>
            <a:r>
              <a:rPr lang="en-US" sz="2000"/>
              <a:t>Involving communication professionals early ensures strategies develop alongside acquisition plans effectively.</a:t>
            </a:r>
          </a:p>
          <a:p>
            <a:pPr marL="0" lvl="1" indent="0">
              <a:buFont typeface="Arial" panose="020B0604020202020204" pitchFamily="34" charset="0"/>
              <a:buNone/>
            </a:pPr>
            <a:endParaRPr lang="en-US" sz="2000"/>
          </a:p>
          <a:p>
            <a:pPr marL="0" indent="0">
              <a:spcBef>
                <a:spcPts val="2500"/>
              </a:spcBef>
              <a:buNone/>
            </a:pPr>
            <a:r>
              <a:rPr lang="en-US" sz="2400" b="1" kern="1200">
                <a:solidFill>
                  <a:schemeClr val="tx1"/>
                </a:solidFill>
                <a:latin typeface="+mn-lt"/>
                <a:ea typeface="+mn-ea"/>
                <a:cs typeface="+mn-cs"/>
              </a:rPr>
              <a:t>Aligned Communication</a:t>
            </a:r>
          </a:p>
          <a:p>
            <a:pPr marL="0" lvl="1" indent="0">
              <a:buFont typeface="Arial" panose="020B0604020202020204" pitchFamily="34" charset="0"/>
              <a:buNone/>
            </a:pPr>
            <a:r>
              <a:rPr lang="en-US" sz="2000"/>
              <a:t>Alignment between ROW agents and communicators helps track and address owner concerns consistently.</a:t>
            </a:r>
          </a:p>
          <a:p>
            <a:pPr marL="0" lvl="1" indent="0">
              <a:buFont typeface="Arial" panose="020B0604020202020204" pitchFamily="34" charset="0"/>
              <a:buNone/>
            </a:pPr>
            <a:endParaRPr lang="en-US" sz="2000"/>
          </a:p>
          <a:p>
            <a:pPr marL="0" indent="0">
              <a:spcBef>
                <a:spcPts val="2500"/>
              </a:spcBef>
              <a:buNone/>
            </a:pPr>
            <a:r>
              <a:rPr lang="en-US" sz="2400" b="1" kern="1200">
                <a:solidFill>
                  <a:schemeClr val="tx1"/>
                </a:solidFill>
                <a:latin typeface="+mn-lt"/>
                <a:ea typeface="+mn-ea"/>
                <a:cs typeface="+mn-cs"/>
              </a:rPr>
              <a:t>Feedback Loops</a:t>
            </a:r>
          </a:p>
          <a:p>
            <a:pPr marL="0" lvl="1" indent="0">
              <a:buFont typeface="Arial" panose="020B0604020202020204" pitchFamily="34" charset="0"/>
              <a:buNone/>
            </a:pPr>
            <a:r>
              <a:rPr lang="en-US" sz="2000"/>
              <a:t>Ongoing feedback allows messaging adjustments as project conditions evolve, improving engagement.</a:t>
            </a:r>
          </a:p>
          <a:p>
            <a:pPr marL="0" lvl="1" indent="0">
              <a:buFont typeface="Arial" panose="020B0604020202020204" pitchFamily="34" charset="0"/>
              <a:buNone/>
            </a:pPr>
            <a:endParaRPr lang="en-US" sz="2000"/>
          </a:p>
          <a:p>
            <a:pPr marL="0" indent="0">
              <a:spcBef>
                <a:spcPts val="2500"/>
              </a:spcBef>
              <a:buNone/>
            </a:pPr>
            <a:r>
              <a:rPr lang="en-US" sz="2400" b="1" kern="1200">
                <a:solidFill>
                  <a:schemeClr val="tx1"/>
                </a:solidFill>
                <a:latin typeface="+mn-lt"/>
                <a:ea typeface="+mn-ea"/>
                <a:cs typeface="+mn-cs"/>
              </a:rPr>
              <a:t>Streamlined Progress</a:t>
            </a:r>
          </a:p>
          <a:p>
            <a:pPr marL="0" lvl="1" indent="0">
              <a:buFont typeface="Arial" panose="020B0604020202020204" pitchFamily="34" charset="0"/>
              <a:buNone/>
            </a:pPr>
            <a:r>
              <a:rPr lang="en-US" sz="2000"/>
              <a:t>Integrated collaboration reduces agent burden, streamlines engagement, and accelerates project progress.</a:t>
            </a:r>
          </a:p>
          <a:p>
            <a:endParaRPr lang="en-US"/>
          </a:p>
          <a:p>
            <a:r>
              <a:rPr lang="en-US"/>
              <a:t>
The most successful acquisition efforts integrate communication professionals into the ROW process from the outset. Involving communicators at project kickoff allows strategies to be developed alongside acquisition plans, rather than as a late-stage fix. Alignment between ROW agents and communicators ensures that owner concerns are tracked, shared, and addressed consistently. Ongoing feedback loops allow teams to adjust messaging as conditions change. This integrated approach reduces burden on agents, streamlines engagement, and accelerates progress by addressing resistance before it solidifies. This then sets the stage for the construction phase.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19397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NANCY</a:t>
            </a:r>
          </a:p>
          <a:p>
            <a:endParaRPr lang="en-US"/>
          </a:p>
          <a:p>
            <a:pPr marL="0" lvl="1" indent="0">
              <a:spcBef>
                <a:spcPts val="2500"/>
              </a:spcBef>
              <a:buNone/>
            </a:pPr>
            <a:r>
              <a:rPr lang="en-US" sz="1200" b="1" kern="1200">
                <a:solidFill>
                  <a:schemeClr val="tx1"/>
                </a:solidFill>
                <a:latin typeface="+mn-lt"/>
                <a:ea typeface="+mn-ea"/>
                <a:cs typeface="+mn-cs"/>
              </a:rPr>
              <a:t>Embedded Communication Benefits</a:t>
            </a:r>
          </a:p>
          <a:p>
            <a:pPr marL="0" lvl="1" indent="0">
              <a:lnSpc>
                <a:spcPct val="110000"/>
              </a:lnSpc>
              <a:buNone/>
            </a:pPr>
            <a:r>
              <a:rPr lang="en-US" sz="2000"/>
              <a:t>Integrating communication in acquisition strategies leads to fewer surprises and more productive conversations in projects.</a:t>
            </a:r>
          </a:p>
          <a:p>
            <a:pPr marL="0" lvl="1" indent="0">
              <a:lnSpc>
                <a:spcPct val="110000"/>
              </a:lnSpc>
              <a:buNone/>
            </a:pPr>
            <a:endParaRPr lang="en-US" sz="2000"/>
          </a:p>
          <a:p>
            <a:pPr marL="0" lvl="1" indent="0">
              <a:spcBef>
                <a:spcPts val="2500"/>
              </a:spcBef>
              <a:buNone/>
            </a:pPr>
            <a:r>
              <a:rPr lang="en-US" sz="1200" b="1" kern="1200">
                <a:solidFill>
                  <a:schemeClr val="tx1"/>
                </a:solidFill>
                <a:latin typeface="+mn-lt"/>
                <a:ea typeface="+mn-ea"/>
                <a:cs typeface="+mn-cs"/>
              </a:rPr>
              <a:t>Improved Stakeholder Experience</a:t>
            </a:r>
          </a:p>
          <a:p>
            <a:pPr marL="0" lvl="1" indent="0">
              <a:lnSpc>
                <a:spcPct val="110000"/>
              </a:lnSpc>
              <a:buNone/>
            </a:pPr>
            <a:r>
              <a:rPr lang="en-US" sz="2000"/>
              <a:t>Property owners report better experiences even in challenging situations when communication is prioritized.</a:t>
            </a:r>
          </a:p>
          <a:p>
            <a:pPr marL="0" lvl="1" indent="0">
              <a:lnSpc>
                <a:spcPct val="110000"/>
              </a:lnSpc>
              <a:buNone/>
            </a:pPr>
            <a:endParaRPr lang="en-US" sz="2000"/>
          </a:p>
          <a:p>
            <a:pPr marL="0" lvl="1" indent="0">
              <a:spcBef>
                <a:spcPts val="2500"/>
              </a:spcBef>
              <a:buNone/>
            </a:pPr>
            <a:r>
              <a:rPr lang="en-US" sz="1200" b="1" kern="1200">
                <a:solidFill>
                  <a:schemeClr val="tx1"/>
                </a:solidFill>
                <a:latin typeface="+mn-lt"/>
                <a:ea typeface="+mn-ea"/>
                <a:cs typeface="+mn-cs"/>
              </a:rPr>
              <a:t>Managing Resistance Effectively</a:t>
            </a:r>
          </a:p>
          <a:p>
            <a:pPr marL="0" lvl="1" indent="0">
              <a:lnSpc>
                <a:spcPct val="110000"/>
              </a:lnSpc>
              <a:buNone/>
            </a:pPr>
            <a:r>
              <a:rPr lang="en-US" sz="2000"/>
              <a:t>Resistance remains but becomes manageable and less disruptive through early engagement and empathetic communication.</a:t>
            </a:r>
          </a:p>
          <a:p>
            <a:pPr marL="0" lvl="1" indent="0">
              <a:lnSpc>
                <a:spcPct val="110000"/>
              </a:lnSpc>
              <a:buNone/>
            </a:pPr>
            <a:endParaRPr lang="en-US" sz="2000"/>
          </a:p>
          <a:p>
            <a:pPr marL="0" lvl="1" indent="0">
              <a:spcBef>
                <a:spcPts val="2500"/>
              </a:spcBef>
              <a:buNone/>
            </a:pPr>
            <a:r>
              <a:rPr lang="en-US" sz="1200" b="1" kern="1200">
                <a:solidFill>
                  <a:schemeClr val="tx1"/>
                </a:solidFill>
                <a:latin typeface="+mn-lt"/>
                <a:ea typeface="+mn-ea"/>
                <a:cs typeface="+mn-cs"/>
              </a:rPr>
              <a:t>Team Integration for Success</a:t>
            </a:r>
          </a:p>
          <a:p>
            <a:pPr marL="0" lvl="1" indent="0">
              <a:lnSpc>
                <a:spcPct val="110000"/>
              </a:lnSpc>
              <a:buNone/>
            </a:pPr>
            <a:r>
              <a:rPr lang="en-US" sz="2000"/>
              <a:t>Integrated team efforts improve project outcomes and strengthen agency credibility within communities.</a:t>
            </a:r>
          </a:p>
          <a:p>
            <a:endParaRPr lang="en-US"/>
          </a:p>
          <a:p>
            <a:r>
              <a:rPr lang="en-US"/>
              <a:t>
When communication is embedded in acquisition strategy, projects experience fewer surprises, more productive conversations, and shorter acquisition timelines. Property owners report better experiences, even in difficult situations, and agencies strengthen their credibility within communities. Resistance does not disappear entirely, but it becomes manageable and less disruptive. The key takeaway for attendees is that resistance is human—and therefore addressable. By focusing on early engagement, empathetic communication, and integrated team effort, acquisition professionals can improve outcomes for projects, organizations, and the people they serve.</a:t>
            </a:r>
          </a:p>
          <a:p>
            <a:endParaRPr lang="en-US"/>
          </a:p>
          <a:p>
            <a:r>
              <a:rPr lang="en-US"/>
              <a:t>LEAD INTO A QUESTION – WE WANT TO HEAR FROM YOU – WHAT ARE SOME WAYS WE CAN SUPPORT YOU BETTER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50820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C240E-D44D-16FA-FBF0-4E2600B0A1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A85CD6-5688-4808-286E-9AB8C8FABB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7FF82F-AABD-8D52-CDD2-83B7560BEC3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ED4D129-9037-4294-E104-EF5027A42E7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3422A7-4474-4769-84E4-00E13906745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6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AMALIA intro – my first job 114th</a:t>
            </a:r>
          </a:p>
          <a:p>
            <a:r>
              <a:rPr lang="en-US"/>
              <a:t>NANCY intro – how we got into this</a:t>
            </a:r>
          </a:p>
          <a:p>
            <a:endParaRPr lang="en-US"/>
          </a:p>
          <a:p>
            <a:r>
              <a:rPr lang="en-US"/>
              <a:t>This is a work in progress</a:t>
            </a:r>
          </a:p>
          <a:p>
            <a:r>
              <a:rPr lang="en-US"/>
              <a:t>We’ve been doing this for a while</a:t>
            </a:r>
          </a:p>
          <a:p>
            <a:r>
              <a:rPr lang="en-US"/>
              <a:t>You’ve been </a:t>
            </a:r>
            <a:r>
              <a:rPr lang="en-US" err="1"/>
              <a:t>doin</a:t>
            </a:r>
            <a:r>
              <a:rPr lang="en-US"/>
              <a:t> this for </a:t>
            </a:r>
            <a:r>
              <a:rPr lang="en-US" err="1"/>
              <a:t>awile</a:t>
            </a:r>
            <a:endParaRPr lang="en-US"/>
          </a:p>
          <a:p>
            <a:r>
              <a:rPr lang="en-US"/>
              <a:t>Our teams working so close is newer</a:t>
            </a:r>
          </a:p>
          <a:p>
            <a:r>
              <a:rPr lang="en-US"/>
              <a:t>Let’s continue to collaborate and seek for more ways to get to a solution - QUICKER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3422A7-4474-4769-84E4-00E13906745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9555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Problem Nobody Talks About, The Secret Weapon: Communication Strategies</a:t>
            </a:r>
          </a:p>
        </p:txBody>
      </p:sp>
      <p:sp>
        <p:nvSpPr>
          <p:cNvPr id="4" name="Slide Number Placeholder 3"/>
          <p:cNvSpPr>
            <a:spLocks noGrp="1"/>
          </p:cNvSpPr>
          <p:nvPr>
            <p:ph type="sldNum" sz="quarter" idx="5"/>
          </p:nvPr>
        </p:nvSpPr>
        <p:spPr/>
        <p:txBody>
          <a:bodyPr/>
          <a:lstStyle/>
          <a:p>
            <a:fld id="{38EFF46E-6B43-41F9-9272-B566D03A251C}" type="slidenum">
              <a:rPr lang="en-US" smtClean="0"/>
              <a:t>3</a:t>
            </a:fld>
            <a:endParaRPr lang="en-US"/>
          </a:p>
        </p:txBody>
      </p:sp>
    </p:spTree>
    <p:extLst>
      <p:ext uri="{BB962C8B-B14F-4D97-AF65-F5344CB8AC3E}">
        <p14:creationId xmlns:p14="http://schemas.microsoft.com/office/powerpoint/2010/main" val="308594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t>AMALIA
</a:t>
            </a:r>
            <a:br>
              <a:rPr lang="en-US"/>
            </a:br>
            <a:r>
              <a:rPr lang="en-US" sz="2400" b="1" kern="1200">
                <a:solidFill>
                  <a:schemeClr val="tx1"/>
                </a:solidFill>
                <a:latin typeface="+mn-lt"/>
                <a:ea typeface="+mn-ea"/>
                <a:cs typeface="+mn-cs"/>
              </a:rPr>
              <a:t>Human Dynamics Cause Delays</a:t>
            </a:r>
          </a:p>
          <a:p>
            <a:pPr marL="0" indent="0">
              <a:spcBef>
                <a:spcPts val="600"/>
              </a:spcBef>
              <a:buNone/>
            </a:pPr>
            <a:r>
              <a:rPr lang="en-US" sz="2000"/>
              <a:t>Delays stem from distrust, fatigue, and misinformation rather than technical errors.</a:t>
            </a:r>
          </a:p>
          <a:p>
            <a:pPr marL="0" indent="0">
              <a:spcBef>
                <a:spcPts val="600"/>
              </a:spcBef>
              <a:buNone/>
            </a:pPr>
            <a:endParaRPr lang="en-US" sz="2000"/>
          </a:p>
          <a:p>
            <a:pPr marL="0" indent="0">
              <a:spcBef>
                <a:spcPts val="1200"/>
              </a:spcBef>
              <a:buNone/>
            </a:pPr>
            <a:r>
              <a:rPr lang="en-US" sz="2400" b="1" kern="1200">
                <a:solidFill>
                  <a:schemeClr val="tx1"/>
                </a:solidFill>
                <a:latin typeface="+mn-lt"/>
                <a:ea typeface="+mn-ea"/>
                <a:cs typeface="+mn-cs"/>
              </a:rPr>
              <a:t>Technical Teams' Limitations</a:t>
            </a:r>
          </a:p>
          <a:p>
            <a:pPr marL="0" indent="0">
              <a:spcBef>
                <a:spcPts val="600"/>
              </a:spcBef>
              <a:buNone/>
            </a:pPr>
            <a:r>
              <a:rPr lang="en-US" sz="2000"/>
              <a:t>Technical teams often lack tools to manage emotional responses and rumor cycles effectively.</a:t>
            </a:r>
          </a:p>
          <a:p>
            <a:pPr marL="0" indent="0">
              <a:spcBef>
                <a:spcPts val="600"/>
              </a:spcBef>
              <a:buNone/>
            </a:pPr>
            <a:endParaRPr lang="en-US" sz="2000"/>
          </a:p>
          <a:p>
            <a:pPr marL="0" indent="0">
              <a:spcBef>
                <a:spcPts val="1200"/>
              </a:spcBef>
              <a:buNone/>
            </a:pPr>
            <a:r>
              <a:rPr lang="en-US" sz="2400" b="1" kern="1200">
                <a:solidFill>
                  <a:schemeClr val="tx1"/>
                </a:solidFill>
                <a:latin typeface="+mn-lt"/>
                <a:ea typeface="+mn-ea"/>
                <a:cs typeface="+mn-cs"/>
              </a:rPr>
              <a:t>Identifying Warning Signs</a:t>
            </a:r>
          </a:p>
          <a:p>
            <a:pPr marL="0" lvl="1" indent="0">
              <a:spcBef>
                <a:spcPts val="600"/>
              </a:spcBef>
              <a:buNone/>
            </a:pPr>
            <a:r>
              <a:rPr lang="en-US" sz="2000"/>
              <a:t>Early signs like repeated questions, escalating tone, and silence indicate trust breakdown.</a:t>
            </a:r>
          </a:p>
          <a:p>
            <a:pPr marL="0" lvl="1" indent="0">
              <a:spcBef>
                <a:spcPts val="600"/>
              </a:spcBef>
              <a:buNone/>
            </a:pPr>
            <a:endParaRPr lang="en-US" sz="2000"/>
          </a:p>
          <a:p>
            <a:pPr marL="0" indent="0">
              <a:spcBef>
                <a:spcPts val="1200"/>
              </a:spcBef>
              <a:buNone/>
            </a:pPr>
            <a:r>
              <a:rPr lang="en-US" sz="2400" b="1" kern="1200">
                <a:solidFill>
                  <a:schemeClr val="tx1"/>
                </a:solidFill>
                <a:latin typeface="+mn-lt"/>
                <a:ea typeface="+mn-ea"/>
                <a:cs typeface="+mn-cs"/>
              </a:rPr>
              <a:t>Need for Communication Strategy</a:t>
            </a:r>
          </a:p>
          <a:p>
            <a:pPr marL="0" lvl="1" indent="0">
              <a:spcBef>
                <a:spcPts val="600"/>
              </a:spcBef>
              <a:buNone/>
            </a:pPr>
            <a:r>
              <a:rPr lang="en-US" sz="2000"/>
              <a:t>Integrating communication professionals is essential to address stakeholder concerns and ensure success.</a:t>
            </a:r>
          </a:p>
          <a:p>
            <a:br>
              <a:rPr lang="en-US"/>
            </a:br>
            <a:br>
              <a:rPr lang="en-US"/>
            </a:br>
            <a:r>
              <a:rPr lang="en-US"/>
              <a:t>Acquisition delays are rarely caused by technical missteps; they are driven by human dynamics such as distrust of agencies, acquisition fatigue, and misinformation. This slide explores these hidden barriers, explaining how they manifest in stakeholder behavior and derail timelines. It details why technical teams alone cannot resolve these issues, as they often lack the tools and training to manage emotional responses and rumor cycles. The discussion will include examples of projects where these factors created significant challenges, reinforcing the need for a communication strategy that anticipates and addresses stakeholder concerns. Attendees will learn to identify early warning signs—such as repeated questions, escalating tone, and silence after initial contact—that signal a breakdown in trust. By understanding these root causes, participants can appreciate why integrating PI professionals into acquisition efforts is not just beneficial but essential. This insight sets the stage for introducing the concept of communication as a strategic lever for success.</a:t>
            </a:r>
          </a:p>
        </p:txBody>
      </p:sp>
      <p:sp>
        <p:nvSpPr>
          <p:cNvPr id="4" name="Slide Number Placeholder 3"/>
          <p:cNvSpPr>
            <a:spLocks noGrp="1"/>
          </p:cNvSpPr>
          <p:nvPr>
            <p:ph type="sldNum" sz="quarter" idx="5"/>
          </p:nvPr>
        </p:nvSpPr>
        <p:spPr/>
        <p:txBody>
          <a:bodyPr/>
          <a:lstStyle/>
          <a:p>
            <a:fld id="{38EFF46E-6B43-41F9-9272-B566D03A251C}" type="slidenum">
              <a:rPr lang="en-US" smtClean="0"/>
              <a:t>4</a:t>
            </a:fld>
            <a:endParaRPr lang="en-US"/>
          </a:p>
        </p:txBody>
      </p:sp>
    </p:spTree>
    <p:extLst>
      <p:ext uri="{BB962C8B-B14F-4D97-AF65-F5344CB8AC3E}">
        <p14:creationId xmlns:p14="http://schemas.microsoft.com/office/powerpoint/2010/main" val="3562751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NANCY
</a:t>
            </a:r>
          </a:p>
          <a:p>
            <a:pPr marL="0" indent="0">
              <a:buNone/>
            </a:pPr>
            <a:r>
              <a:rPr lang="en-US" sz="2400" b="1" kern="1200">
                <a:solidFill>
                  <a:schemeClr val="tx1"/>
                </a:solidFill>
                <a:latin typeface="+mn-lt"/>
                <a:ea typeface="+mn-ea"/>
                <a:cs typeface="+mn-cs"/>
              </a:rPr>
              <a:t>Four Pillars of Engagement</a:t>
            </a:r>
          </a:p>
          <a:p>
            <a:pPr marL="0" lvl="1" indent="0">
              <a:lnSpc>
                <a:spcPct val="110000"/>
              </a:lnSpc>
              <a:spcBef>
                <a:spcPts val="600"/>
              </a:spcBef>
              <a:buNone/>
            </a:pPr>
            <a:r>
              <a:rPr lang="en-US" sz="2000"/>
              <a:t>Effective communication relies on delivering the right message, at the right time, by the right person, and in the right tone.</a:t>
            </a:r>
          </a:p>
          <a:p>
            <a:pPr marL="0" lvl="1" indent="0">
              <a:lnSpc>
                <a:spcPct val="110000"/>
              </a:lnSpc>
              <a:spcBef>
                <a:spcPts val="600"/>
              </a:spcBef>
              <a:buNone/>
            </a:pPr>
            <a:endParaRPr lang="en-US" sz="2000"/>
          </a:p>
          <a:p>
            <a:pPr marL="0" indent="0">
              <a:buNone/>
            </a:pPr>
            <a:r>
              <a:rPr lang="en-US" sz="2400" b="1" kern="1200">
                <a:solidFill>
                  <a:schemeClr val="tx1"/>
                </a:solidFill>
                <a:latin typeface="+mn-lt"/>
                <a:ea typeface="+mn-ea"/>
                <a:cs typeface="+mn-cs"/>
              </a:rPr>
              <a:t>Strategic Communication Benefits</a:t>
            </a:r>
          </a:p>
          <a:p>
            <a:pPr marL="0" lvl="1" indent="0">
              <a:lnSpc>
                <a:spcPct val="110000"/>
              </a:lnSpc>
              <a:spcBef>
                <a:spcPts val="600"/>
              </a:spcBef>
              <a:buNone/>
            </a:pPr>
            <a:r>
              <a:rPr lang="en-US" sz="2000"/>
              <a:t>Strategic communication helps prevent costly delays and fosters cooperation among resistant property owners during acquisition.</a:t>
            </a:r>
          </a:p>
          <a:p>
            <a:pPr marL="0" lvl="1" indent="0">
              <a:lnSpc>
                <a:spcPct val="110000"/>
              </a:lnSpc>
              <a:spcBef>
                <a:spcPts val="600"/>
              </a:spcBef>
              <a:buNone/>
            </a:pPr>
            <a:endParaRPr lang="en-US" sz="2000"/>
          </a:p>
          <a:p>
            <a:pPr marL="0" indent="0">
              <a:buNone/>
            </a:pPr>
            <a:r>
              <a:rPr lang="en-US" sz="2400" b="1" kern="1200">
                <a:solidFill>
                  <a:schemeClr val="tx1"/>
                </a:solidFill>
                <a:latin typeface="+mn-lt"/>
                <a:ea typeface="+mn-ea"/>
                <a:cs typeface="+mn-cs"/>
              </a:rPr>
              <a:t>Amplifying Acquisition Effectiveness</a:t>
            </a:r>
          </a:p>
          <a:p>
            <a:pPr marL="0" lvl="1" indent="0">
              <a:lnSpc>
                <a:spcPct val="110000"/>
              </a:lnSpc>
              <a:spcBef>
                <a:spcPts val="600"/>
              </a:spcBef>
              <a:buNone/>
            </a:pPr>
            <a:r>
              <a:rPr lang="en-US" sz="2000"/>
              <a:t>Public involvement amplifies acquisition agents’ effectiveness by building trust and promoting clarity throughout the process.</a:t>
            </a:r>
          </a:p>
          <a:p>
            <a:pPr marL="0" lvl="1" indent="0">
              <a:lnSpc>
                <a:spcPct val="110000"/>
              </a:lnSpc>
              <a:spcBef>
                <a:spcPts val="600"/>
              </a:spcBef>
              <a:buNone/>
            </a:pPr>
            <a:endParaRPr lang="en-US" sz="2000"/>
          </a:p>
          <a:p>
            <a:pPr marL="0" indent="0">
              <a:buNone/>
            </a:pPr>
            <a:r>
              <a:rPr lang="en-US" sz="2400" b="1" kern="1200">
                <a:solidFill>
                  <a:schemeClr val="tx1"/>
                </a:solidFill>
                <a:latin typeface="+mn-lt"/>
                <a:ea typeface="+mn-ea"/>
                <a:cs typeface="+mn-cs"/>
              </a:rPr>
              <a:t>Communication as Risk Management</a:t>
            </a:r>
          </a:p>
          <a:p>
            <a:pPr marL="0" lvl="1" indent="0">
              <a:lnSpc>
                <a:spcPct val="110000"/>
              </a:lnSpc>
              <a:spcBef>
                <a:spcPts val="600"/>
              </a:spcBef>
              <a:buNone/>
            </a:pPr>
            <a:r>
              <a:rPr lang="en-US" sz="2000"/>
              <a:t>Communication and public involvement are core components of risk management and key to project success in acquisitions.</a:t>
            </a:r>
          </a:p>
          <a:p>
            <a:endParaRPr lang="en-US"/>
          </a:p>
          <a:p>
            <a:endParaRPr lang="en-US"/>
          </a:p>
          <a:p>
            <a:r>
              <a:rPr lang="en-US"/>
              <a:t>This section positions communication and public involvement as the ‘secret weapon’ in property acquisition. It explains the four pillars of effective engagement: delivering the right message, at the right time, by the right person, and in the right tone. These principles are illustrated through scenarios where strategic communication prevented costly delays and fostered cooperation among resistant property owners. The presenters will emphasize that PI does not replace acquisition agents but amplifies their effectiveness by creating an environment of trust and clarity. Attendees will gain insight into how coordinated messaging and proactive outreach can transform adversarial interactions into collaborative problem-solving. While the session will not disclose every tactic, it will provide a framework for recognizing when and how communication should be integrated into acquisition planning. This approach demonstrates that PI is not a peripheral function but a core component of risk management and project success.</a:t>
            </a:r>
          </a:p>
        </p:txBody>
      </p:sp>
      <p:sp>
        <p:nvSpPr>
          <p:cNvPr id="4" name="Slide Number Placeholder 3"/>
          <p:cNvSpPr>
            <a:spLocks noGrp="1"/>
          </p:cNvSpPr>
          <p:nvPr>
            <p:ph type="sldNum" sz="quarter" idx="5"/>
          </p:nvPr>
        </p:nvSpPr>
        <p:spPr/>
        <p:txBody>
          <a:bodyPr/>
          <a:lstStyle/>
          <a:p>
            <a:fld id="{38EFF46E-6B43-41F9-9272-B566D03A251C}" type="slidenum">
              <a:rPr lang="en-US" smtClean="0"/>
              <a:t>5</a:t>
            </a:fld>
            <a:endParaRPr lang="en-US"/>
          </a:p>
        </p:txBody>
      </p:sp>
    </p:spTree>
    <p:extLst>
      <p:ext uri="{BB962C8B-B14F-4D97-AF65-F5344CB8AC3E}">
        <p14:creationId xmlns:p14="http://schemas.microsoft.com/office/powerpoint/2010/main" val="1564114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Why Property Owners Resist, The Project Cost of Ignoring Resistance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2173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NANCY</a:t>
            </a:r>
          </a:p>
          <a:p>
            <a:endParaRPr lang="en-US"/>
          </a:p>
          <a:p>
            <a:pPr marL="0" indent="0" algn="l">
              <a:spcBef>
                <a:spcPts val="2500"/>
              </a:spcBef>
              <a:buFont typeface="Arial" panose="020B0604020202020204" pitchFamily="34" charset="0"/>
              <a:buNone/>
            </a:pPr>
            <a:r>
              <a:rPr lang="en-US" sz="2400" b="1" kern="1200">
                <a:solidFill>
                  <a:schemeClr val="tx1"/>
                </a:solidFill>
                <a:latin typeface="+mn-lt"/>
                <a:ea typeface="+mn-ea"/>
                <a:cs typeface="+mn-cs"/>
              </a:rPr>
              <a:t>Causes of Resistance</a:t>
            </a:r>
          </a:p>
          <a:p>
            <a:pPr marL="0" lvl="1" indent="0" algn="l">
              <a:buFont typeface="Arial" panose="020B0604020202020204" pitchFamily="34" charset="0"/>
              <a:buNone/>
            </a:pPr>
            <a:r>
              <a:rPr lang="en-US" sz="2000"/>
              <a:t>Resistance stems from mistrust, misinformation, uncertainty, and fear of financial or emotional loss among property owners.</a:t>
            </a:r>
          </a:p>
          <a:p>
            <a:pPr marL="0" lvl="1" indent="0" algn="l">
              <a:buFont typeface="Arial" panose="020B0604020202020204" pitchFamily="34" charset="0"/>
              <a:buNone/>
            </a:pPr>
            <a:endParaRPr lang="en-US" sz="2000"/>
          </a:p>
          <a:p>
            <a:pPr marL="0" indent="0" algn="l">
              <a:spcBef>
                <a:spcPts val="2500"/>
              </a:spcBef>
              <a:buNone/>
            </a:pPr>
            <a:r>
              <a:rPr lang="en-US" sz="2400" b="1" kern="1200">
                <a:solidFill>
                  <a:schemeClr val="tx1"/>
                </a:solidFill>
                <a:latin typeface="+mn-lt"/>
                <a:ea typeface="+mn-ea"/>
                <a:cs typeface="+mn-cs"/>
              </a:rPr>
              <a:t>Legal and Procedural Complexity</a:t>
            </a:r>
          </a:p>
          <a:p>
            <a:pPr marL="0" lvl="1" indent="0" algn="l">
              <a:buFont typeface="Arial" panose="020B0604020202020204" pitchFamily="34" charset="0"/>
              <a:buNone/>
            </a:pPr>
            <a:r>
              <a:rPr lang="en-US" sz="2000"/>
              <a:t>Unfamiliar legal terms and shifting expectations increase owners’ overwhelm and defensiveness during acquisition.</a:t>
            </a:r>
          </a:p>
          <a:p>
            <a:pPr marL="0" lvl="1" indent="0" algn="l">
              <a:buFont typeface="Arial" panose="020B0604020202020204" pitchFamily="34" charset="0"/>
              <a:buNone/>
            </a:pPr>
            <a:endParaRPr lang="en-US" sz="2000"/>
          </a:p>
          <a:p>
            <a:pPr marL="0" indent="0" algn="l">
              <a:spcBef>
                <a:spcPts val="2500"/>
              </a:spcBef>
              <a:buNone/>
            </a:pPr>
            <a:r>
              <a:rPr lang="en-US" sz="2400" b="1" kern="1200">
                <a:solidFill>
                  <a:schemeClr val="tx1"/>
                </a:solidFill>
                <a:latin typeface="+mn-lt"/>
                <a:ea typeface="+mn-ea"/>
                <a:cs typeface="+mn-cs"/>
              </a:rPr>
              <a:t>Empathy in Engagement</a:t>
            </a:r>
          </a:p>
          <a:p>
            <a:pPr marL="0" lvl="1" indent="0" algn="l">
              <a:buFont typeface="Arial" panose="020B0604020202020204" pitchFamily="34" charset="0"/>
              <a:buNone/>
            </a:pPr>
            <a:r>
              <a:rPr lang="en-US" sz="2000"/>
              <a:t>Viewing resistance as rational enables acquisition teams to engage empathetically, fostering dialogue and resolution.</a:t>
            </a:r>
          </a:p>
          <a:p>
            <a:endParaRPr lang="en-US"/>
          </a:p>
          <a:p>
            <a:endParaRPr lang="en-US"/>
          </a:p>
          <a:p>
            <a:r>
              <a:rPr lang="en-US"/>
              <a:t>Resistance in property acquisition rarely appears without cause. Common drivers include mistrust rooted in past government or infrastructure experiences, misinformation shared within communities, uncertainty about property impacts, and fear of financial or emotional loss. Owners often feel overwhelmed by unfamiliar legal language and procedural complexity, especially when expectations are unclear or shift during the process. These factors combine to create defensiveness and skepticism, which can escalate into formal opposition if left unaddressed. Recognizing resistance as a rational response to perceived risk allows acquisition teams to respond with empathy rather than frustration, opening the door to constructive dialogue and resolution.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5220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AMALIA</a:t>
            </a:r>
          </a:p>
          <a:p>
            <a:endParaRPr lang="en-US"/>
          </a:p>
          <a:p>
            <a:pPr marL="0" indent="0">
              <a:lnSpc>
                <a:spcPct val="110000"/>
              </a:lnSpc>
              <a:spcBef>
                <a:spcPts val="2500"/>
              </a:spcBef>
              <a:buNone/>
            </a:pPr>
            <a:r>
              <a:rPr lang="en-US" sz="2400" b="1" kern="1200">
                <a:solidFill>
                  <a:schemeClr val="tx1"/>
                </a:solidFill>
                <a:latin typeface="+mn-lt"/>
                <a:ea typeface="+mn-ea"/>
                <a:cs typeface="+mn-cs"/>
              </a:rPr>
              <a:t>Signs of Communication Breakdown</a:t>
            </a:r>
          </a:p>
          <a:p>
            <a:pPr marL="0" lvl="1" indent="0">
              <a:buFont typeface="Arial" panose="020B0604020202020204" pitchFamily="34" charset="0"/>
              <a:buNone/>
            </a:pPr>
            <a:r>
              <a:rPr lang="en-US"/>
              <a:t>Missed or avoided communications and escalating questions indicate owner struggles in acquisition</a:t>
            </a:r>
            <a:r>
              <a:rPr lang="en-US" sz="1600"/>
              <a:t>.</a:t>
            </a:r>
          </a:p>
          <a:p>
            <a:pPr marL="0" lvl="1" indent="0">
              <a:buFont typeface="Arial" panose="020B0604020202020204" pitchFamily="34" charset="0"/>
              <a:buNone/>
            </a:pPr>
            <a:endParaRPr lang="en-US" sz="1600"/>
          </a:p>
          <a:p>
            <a:pPr marL="0" indent="0">
              <a:lnSpc>
                <a:spcPct val="110000"/>
              </a:lnSpc>
              <a:spcBef>
                <a:spcPts val="2500"/>
              </a:spcBef>
              <a:buNone/>
            </a:pPr>
            <a:r>
              <a:rPr lang="en-US" sz="2400" b="1" kern="1200">
                <a:solidFill>
                  <a:schemeClr val="tx1"/>
                </a:solidFill>
                <a:latin typeface="+mn-lt"/>
                <a:ea typeface="+mn-ea"/>
                <a:cs typeface="+mn-cs"/>
              </a:rPr>
              <a:t>Involvement of Advocates</a:t>
            </a:r>
          </a:p>
          <a:p>
            <a:pPr marL="0" lvl="1" indent="0">
              <a:buNone/>
            </a:pPr>
            <a:r>
              <a:rPr lang="en-US"/>
              <a:t>Engagement of attorneys or outside advocates signals growing resistance and complexity.</a:t>
            </a:r>
          </a:p>
          <a:p>
            <a:pPr marL="0" lvl="1" indent="0">
              <a:buNone/>
            </a:pPr>
            <a:endParaRPr lang="en-US"/>
          </a:p>
          <a:p>
            <a:pPr marL="0" indent="0">
              <a:lnSpc>
                <a:spcPct val="110000"/>
              </a:lnSpc>
              <a:spcBef>
                <a:spcPts val="2500"/>
              </a:spcBef>
              <a:buNone/>
            </a:pPr>
            <a:r>
              <a:rPr lang="en-US" sz="2400" b="1" kern="1200">
                <a:solidFill>
                  <a:schemeClr val="tx1"/>
                </a:solidFill>
                <a:latin typeface="+mn-lt"/>
                <a:ea typeface="+mn-ea"/>
                <a:cs typeface="+mn-cs"/>
              </a:rPr>
              <a:t>Emotional and Social Indicators</a:t>
            </a:r>
          </a:p>
          <a:p>
            <a:pPr marL="0" lvl="1" indent="0">
              <a:buNone/>
            </a:pPr>
            <a:r>
              <a:rPr lang="en-US"/>
              <a:t>Emotionally charged interactions and neighborhood rumors reflect increasing distrust and opposition.</a:t>
            </a:r>
          </a:p>
          <a:p>
            <a:pPr marL="0" lvl="1" indent="0">
              <a:buNone/>
            </a:pPr>
            <a:endParaRPr lang="en-US"/>
          </a:p>
          <a:p>
            <a:pPr marL="0" indent="0">
              <a:lnSpc>
                <a:spcPct val="110000"/>
              </a:lnSpc>
              <a:spcBef>
                <a:spcPts val="2500"/>
              </a:spcBef>
              <a:buNone/>
            </a:pPr>
            <a:r>
              <a:rPr lang="en-US" sz="2400" b="1" kern="1200">
                <a:solidFill>
                  <a:schemeClr val="tx1"/>
                </a:solidFill>
                <a:latin typeface="+mn-lt"/>
                <a:ea typeface="+mn-ea"/>
                <a:cs typeface="+mn-cs"/>
              </a:rPr>
              <a:t>Early Intervention Benefits</a:t>
            </a:r>
          </a:p>
          <a:p>
            <a:pPr marL="0" lvl="1" indent="0">
              <a:buNone/>
            </a:pPr>
            <a:r>
              <a:rPr lang="en-US"/>
              <a:t>Training teams to recognize signs enables early intervention to </a:t>
            </a:r>
            <a:br>
              <a:rPr lang="en-US"/>
            </a:br>
            <a:r>
              <a:rPr lang="en-US"/>
              <a:t>prevent major obstacles.</a:t>
            </a:r>
          </a:p>
          <a:p>
            <a:endParaRPr lang="en-US"/>
          </a:p>
          <a:p>
            <a:r>
              <a:rPr lang="en-US"/>
              <a:t>
Resistance often follows predictable patterns that project teams can identify early with the right awareness. Missed or avoided communications, repeated or escalating questions, involvement of attorneys or outside advocates, and emotionally charged interactions all signal that an owner is struggling with the process. Rumors circulating within a neighborhood or sudden shifts in tone can indicate growing distrust. These warning signs frequently emerge well before formal opposition or refusal to sign. By training teams to recognize and report these indicators, agencies can intervene early with targeted communication support, preventing small concerns from becoming entrenched obstacles.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98A76F-8F4E-4DB5-985F-BDF5EF0FBF18}"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0006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5600 POND</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VINE STREET</a:t>
            </a:r>
          </a:p>
          <a:p>
            <a:endParaRPr lang="en-US"/>
          </a:p>
          <a:p>
            <a:r>
              <a:rPr lang="en-US"/>
              <a:t>ST GEORGE BUILDING</a:t>
            </a:r>
          </a:p>
          <a:p>
            <a:endParaRPr lang="en-US"/>
          </a:p>
          <a:p>
            <a:r>
              <a:rPr lang="en-US"/>
              <a:t>UTA MVX BACKYARDS</a:t>
            </a:r>
          </a:p>
          <a:p>
            <a:endParaRPr lang="en-US"/>
          </a:p>
        </p:txBody>
      </p:sp>
      <p:sp>
        <p:nvSpPr>
          <p:cNvPr id="4" name="Slide Number Placeholder 3"/>
          <p:cNvSpPr>
            <a:spLocks noGrp="1"/>
          </p:cNvSpPr>
          <p:nvPr>
            <p:ph type="sldNum" sz="quarter" idx="5"/>
          </p:nvPr>
        </p:nvSpPr>
        <p:spPr/>
        <p:txBody>
          <a:bodyPr/>
          <a:lstStyle/>
          <a:p>
            <a:fld id="{38EFF46E-6B43-41F9-9272-B566D03A251C}" type="slidenum">
              <a:rPr lang="en-US" smtClean="0"/>
              <a:t>9</a:t>
            </a:fld>
            <a:endParaRPr lang="en-US"/>
          </a:p>
        </p:txBody>
      </p:sp>
    </p:spTree>
    <p:extLst>
      <p:ext uri="{BB962C8B-B14F-4D97-AF65-F5344CB8AC3E}">
        <p14:creationId xmlns:p14="http://schemas.microsoft.com/office/powerpoint/2010/main" val="3265219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53010DD-8EFC-1340-F082-7A99EF5C4577}"/>
              </a:ext>
            </a:extLst>
          </p:cNvPr>
          <p:cNvSpPr>
            <a:spLocks noGrp="1"/>
          </p:cNvSpPr>
          <p:nvPr>
            <p:ph type="title" hasCustomPrompt="1"/>
          </p:nvPr>
        </p:nvSpPr>
        <p:spPr>
          <a:xfrm>
            <a:off x="5934704" y="1298710"/>
            <a:ext cx="5224462" cy="2415025"/>
          </a:xfrm>
          <a:prstGeom prst="rect">
            <a:avLst/>
          </a:prstGeom>
        </p:spPr>
        <p:txBody>
          <a:bodyPr anchor="b" anchorCtr="0"/>
          <a:lstStyle>
            <a:lvl1pPr algn="ctr">
              <a:defRPr sz="5400" b="1" i="0">
                <a:solidFill>
                  <a:schemeClr val="tx2"/>
                </a:solidFill>
                <a:latin typeface="Arial Nova" panose="020B0504020202020204" pitchFamily="34" charset="0"/>
              </a:defRPr>
            </a:lvl1pPr>
          </a:lstStyle>
          <a:p>
            <a:pPr lvl="0"/>
            <a:r>
              <a:rPr lang="en-US"/>
              <a:t>Slide Title</a:t>
            </a:r>
          </a:p>
        </p:txBody>
      </p:sp>
      <p:sp>
        <p:nvSpPr>
          <p:cNvPr id="4" name="Text Placeholder 7">
            <a:extLst>
              <a:ext uri="{FF2B5EF4-FFF2-40B4-BE49-F238E27FC236}">
                <a16:creationId xmlns:a16="http://schemas.microsoft.com/office/drawing/2014/main" id="{7ED63B27-043A-9D1A-AB39-2A2FEAFD1304}"/>
              </a:ext>
            </a:extLst>
          </p:cNvPr>
          <p:cNvSpPr>
            <a:spLocks noGrp="1"/>
          </p:cNvSpPr>
          <p:nvPr>
            <p:ph type="body" sz="quarter" idx="11" hasCustomPrompt="1"/>
          </p:nvPr>
        </p:nvSpPr>
        <p:spPr>
          <a:xfrm>
            <a:off x="5934706" y="3713737"/>
            <a:ext cx="5224462" cy="598487"/>
          </a:xfrm>
          <a:prstGeom prst="rect">
            <a:avLst/>
          </a:prstGeom>
        </p:spPr>
        <p:txBody>
          <a:bodyPr/>
          <a:lstStyle>
            <a:lvl1pPr marL="0" indent="0" algn="ctr">
              <a:buNone/>
              <a:defRPr sz="2400" b="0" i="1">
                <a:solidFill>
                  <a:schemeClr val="tx1"/>
                </a:solidFill>
                <a:latin typeface="Arial Nova Light" panose="020F0302020204030204" pitchFamily="34" charset="0"/>
                <a:cs typeface="Arial Nova Light" panose="020F0302020204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Subtitle</a:t>
            </a:r>
          </a:p>
        </p:txBody>
      </p:sp>
      <p:sp>
        <p:nvSpPr>
          <p:cNvPr id="17" name="Freeform 16">
            <a:extLst>
              <a:ext uri="{FF2B5EF4-FFF2-40B4-BE49-F238E27FC236}">
                <a16:creationId xmlns:a16="http://schemas.microsoft.com/office/drawing/2014/main" id="{C46F06CB-A886-8347-83E3-C1E6BAD59303}"/>
              </a:ext>
            </a:extLst>
          </p:cNvPr>
          <p:cNvSpPr/>
          <p:nvPr userDrawn="1"/>
        </p:nvSpPr>
        <p:spPr>
          <a:xfrm>
            <a:off x="2014739" y="-18288"/>
            <a:ext cx="2902444" cy="3374366"/>
          </a:xfrm>
          <a:custGeom>
            <a:avLst/>
            <a:gdLst>
              <a:gd name="connsiteX0" fmla="*/ 1516657 w 2902444"/>
              <a:gd name="connsiteY0" fmla="*/ 0 h 3374366"/>
              <a:gd name="connsiteX1" fmla="*/ 2902444 w 2902444"/>
              <a:gd name="connsiteY1" fmla="*/ 0 h 3374366"/>
              <a:gd name="connsiteX2" fmla="*/ 1876668 w 2902444"/>
              <a:gd name="connsiteY2" fmla="*/ 3034983 h 3374366"/>
              <a:gd name="connsiteX3" fmla="*/ 1170929 w 2902444"/>
              <a:gd name="connsiteY3" fmla="*/ 3206243 h 3374366"/>
              <a:gd name="connsiteX4" fmla="*/ 218683 w 2902444"/>
              <a:gd name="connsiteY4" fmla="*/ 2278635 h 3374366"/>
              <a:gd name="connsiteX5" fmla="*/ 210745 w 2902444"/>
              <a:gd name="connsiteY5" fmla="*/ 1319531 h 3374366"/>
              <a:gd name="connsiteX6" fmla="*/ 1516657 w 2902444"/>
              <a:gd name="connsiteY6" fmla="*/ 0 h 3374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2444" h="3374366">
                <a:moveTo>
                  <a:pt x="1516657" y="0"/>
                </a:moveTo>
                <a:lnTo>
                  <a:pt x="2902444" y="0"/>
                </a:lnTo>
                <a:lnTo>
                  <a:pt x="1876668" y="3034983"/>
                </a:lnTo>
                <a:cubicBezTo>
                  <a:pt x="1658291" y="3680969"/>
                  <a:pt x="1170929" y="3206243"/>
                  <a:pt x="1170929" y="3206243"/>
                </a:cubicBezTo>
                <a:lnTo>
                  <a:pt x="218683" y="2278635"/>
                </a:lnTo>
                <a:cubicBezTo>
                  <a:pt x="-268680" y="1803909"/>
                  <a:pt x="210745" y="1319531"/>
                  <a:pt x="210745" y="1319531"/>
                </a:cubicBezTo>
                <a:lnTo>
                  <a:pt x="1516657" y="0"/>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E04D4DEA-F2A3-DBAB-E636-E052C3888976}"/>
              </a:ext>
            </a:extLst>
          </p:cNvPr>
          <p:cNvSpPr/>
          <p:nvPr userDrawn="1"/>
        </p:nvSpPr>
        <p:spPr>
          <a:xfrm>
            <a:off x="-115236" y="-27431"/>
            <a:ext cx="3363503" cy="1401693"/>
          </a:xfrm>
          <a:custGeom>
            <a:avLst/>
            <a:gdLst>
              <a:gd name="connsiteX0" fmla="*/ 0 w 3363503"/>
              <a:gd name="connsiteY0" fmla="*/ 0 h 1401693"/>
              <a:gd name="connsiteX1" fmla="*/ 3363503 w 3363503"/>
              <a:gd name="connsiteY1" fmla="*/ 0 h 1401693"/>
              <a:gd name="connsiteX2" fmla="*/ 2191370 w 3363503"/>
              <a:gd name="connsiteY2" fmla="*/ 1184339 h 1401693"/>
              <a:gd name="connsiteX3" fmla="*/ 1224964 w 3363503"/>
              <a:gd name="connsiteY3" fmla="*/ 1193229 h 1401693"/>
              <a:gd name="connsiteX4" fmla="*/ 0 w 3363503"/>
              <a:gd name="connsiteY4" fmla="*/ 0 h 14016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3503" h="1401693">
                <a:moveTo>
                  <a:pt x="0" y="0"/>
                </a:moveTo>
                <a:lnTo>
                  <a:pt x="3363503" y="0"/>
                </a:lnTo>
                <a:lnTo>
                  <a:pt x="2191370" y="1184339"/>
                </a:lnTo>
                <a:cubicBezTo>
                  <a:pt x="1712580" y="1668146"/>
                  <a:pt x="1224964" y="1193229"/>
                  <a:pt x="1224964" y="1193229"/>
                </a:cubicBezTo>
                <a:lnTo>
                  <a:pt x="0" y="0"/>
                </a:lnTo>
                <a:close/>
              </a:path>
            </a:pathLst>
          </a:custGeom>
          <a:solidFill>
            <a:srgbClr val="444546"/>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36">
            <a:extLst>
              <a:ext uri="{FF2B5EF4-FFF2-40B4-BE49-F238E27FC236}">
                <a16:creationId xmlns:a16="http://schemas.microsoft.com/office/drawing/2014/main" id="{E14AD249-5C04-A662-7E11-6EA6434C790D}"/>
              </a:ext>
            </a:extLst>
          </p:cNvPr>
          <p:cNvSpPr/>
          <p:nvPr userDrawn="1"/>
        </p:nvSpPr>
        <p:spPr>
          <a:xfrm>
            <a:off x="-27432" y="4161402"/>
            <a:ext cx="3374282" cy="2736860"/>
          </a:xfrm>
          <a:custGeom>
            <a:avLst/>
            <a:gdLst>
              <a:gd name="connsiteX0" fmla="*/ 2999982 w 3374282"/>
              <a:gd name="connsiteY0" fmla="*/ 0 h 2736860"/>
              <a:gd name="connsiteX1" fmla="*/ 3340736 w 3374282"/>
              <a:gd name="connsiteY1" fmla="*/ 565919 h 2736860"/>
              <a:gd name="connsiteX2" fmla="*/ 2606982 w 3374282"/>
              <a:gd name="connsiteY2" fmla="*/ 2736860 h 2736860"/>
              <a:gd name="connsiteX3" fmla="*/ 0 w 3374282"/>
              <a:gd name="connsiteY3" fmla="*/ 2736860 h 2736860"/>
              <a:gd name="connsiteX4" fmla="*/ 0 w 3374282"/>
              <a:gd name="connsiteY4" fmla="*/ 379602 h 2736860"/>
              <a:gd name="connsiteX5" fmla="*/ 2883600 w 3374282"/>
              <a:gd name="connsiteY5" fmla="*/ 8071 h 2736860"/>
              <a:gd name="connsiteX6" fmla="*/ 2999982 w 3374282"/>
              <a:gd name="connsiteY6" fmla="*/ 0 h 2736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74282" h="2736860">
                <a:moveTo>
                  <a:pt x="2999982" y="0"/>
                </a:moveTo>
                <a:cubicBezTo>
                  <a:pt x="3532278" y="-838"/>
                  <a:pt x="3340736" y="565919"/>
                  <a:pt x="3340736" y="565919"/>
                </a:cubicBezTo>
                <a:lnTo>
                  <a:pt x="2606982" y="2736860"/>
                </a:lnTo>
                <a:lnTo>
                  <a:pt x="0" y="2736860"/>
                </a:lnTo>
                <a:lnTo>
                  <a:pt x="0" y="379602"/>
                </a:lnTo>
                <a:lnTo>
                  <a:pt x="2883600" y="8071"/>
                </a:lnTo>
                <a:cubicBezTo>
                  <a:pt x="2925792" y="2634"/>
                  <a:pt x="2964495" y="55"/>
                  <a:pt x="2999982" y="0"/>
                </a:cubicBezTo>
                <a:close/>
              </a:path>
            </a:pathLst>
          </a:custGeom>
          <a:solidFill>
            <a:srgbClr val="C7C8C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42">
            <a:extLst>
              <a:ext uri="{FF2B5EF4-FFF2-40B4-BE49-F238E27FC236}">
                <a16:creationId xmlns:a16="http://schemas.microsoft.com/office/drawing/2014/main" id="{8A11AFD4-22F4-2628-377D-FC39B5CCF512}"/>
              </a:ext>
            </a:extLst>
          </p:cNvPr>
          <p:cNvSpPr/>
          <p:nvPr userDrawn="1"/>
        </p:nvSpPr>
        <p:spPr>
          <a:xfrm rot="16200000">
            <a:off x="3424455" y="3813832"/>
            <a:ext cx="2450090" cy="3718775"/>
          </a:xfrm>
          <a:custGeom>
            <a:avLst/>
            <a:gdLst>
              <a:gd name="connsiteX0" fmla="*/ 2448978 w 2450090"/>
              <a:gd name="connsiteY0" fmla="*/ 1032004 h 3718775"/>
              <a:gd name="connsiteX1" fmla="*/ 2279084 w 2450090"/>
              <a:gd name="connsiteY1" fmla="*/ 1415937 h 3718775"/>
              <a:gd name="connsiteX2" fmla="*/ 0 w 2450090"/>
              <a:gd name="connsiteY2" fmla="*/ 3718775 h 3718775"/>
              <a:gd name="connsiteX3" fmla="*/ 0 w 2450090"/>
              <a:gd name="connsiteY3" fmla="*/ 0 h 3718775"/>
              <a:gd name="connsiteX4" fmla="*/ 2113032 w 2450090"/>
              <a:gd name="connsiteY4" fmla="*/ 714198 h 3718775"/>
              <a:gd name="connsiteX5" fmla="*/ 2448978 w 2450090"/>
              <a:gd name="connsiteY5" fmla="*/ 1032004 h 3718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50090" h="3718775">
                <a:moveTo>
                  <a:pt x="2448978" y="1032004"/>
                </a:moveTo>
                <a:cubicBezTo>
                  <a:pt x="2466137" y="1226950"/>
                  <a:pt x="2279084" y="1415937"/>
                  <a:pt x="2279084" y="1415937"/>
                </a:cubicBezTo>
                <a:lnTo>
                  <a:pt x="0" y="3718775"/>
                </a:lnTo>
                <a:lnTo>
                  <a:pt x="0" y="0"/>
                </a:lnTo>
                <a:lnTo>
                  <a:pt x="2113032" y="714198"/>
                </a:lnTo>
                <a:cubicBezTo>
                  <a:pt x="2354872" y="795922"/>
                  <a:pt x="2438683" y="915035"/>
                  <a:pt x="2448978" y="1032004"/>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Freeform 39">
            <a:extLst>
              <a:ext uri="{FF2B5EF4-FFF2-40B4-BE49-F238E27FC236}">
                <a16:creationId xmlns:a16="http://schemas.microsoft.com/office/drawing/2014/main" id="{C725BA0D-1B10-061B-2292-08D375A9D1FA}"/>
              </a:ext>
            </a:extLst>
          </p:cNvPr>
          <p:cNvSpPr/>
          <p:nvPr userDrawn="1"/>
        </p:nvSpPr>
        <p:spPr>
          <a:xfrm rot="16200000">
            <a:off x="5559764" y="9890030"/>
            <a:ext cx="896685" cy="3119916"/>
          </a:xfrm>
          <a:custGeom>
            <a:avLst/>
            <a:gdLst>
              <a:gd name="connsiteX0" fmla="*/ 896685 w 896685"/>
              <a:gd name="connsiteY0" fmla="*/ 0 h 3119916"/>
              <a:gd name="connsiteX1" fmla="*/ 896684 w 896685"/>
              <a:gd name="connsiteY1" fmla="*/ 3059533 h 3119916"/>
              <a:gd name="connsiteX2" fmla="*/ 490683 w 896685"/>
              <a:gd name="connsiteY2" fmla="*/ 3111844 h 3119916"/>
              <a:gd name="connsiteX3" fmla="*/ 33546 w 896685"/>
              <a:gd name="connsiteY3" fmla="*/ 2553996 h 3119916"/>
              <a:gd name="connsiteX4" fmla="*/ 33483 w 896685"/>
              <a:gd name="connsiteY4" fmla="*/ 2553933 h 3119916"/>
              <a:gd name="connsiteX5" fmla="*/ 896685 w 896685"/>
              <a:gd name="connsiteY5" fmla="*/ 0 h 3119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96685" h="3119916">
                <a:moveTo>
                  <a:pt x="896685" y="0"/>
                </a:moveTo>
                <a:lnTo>
                  <a:pt x="896684" y="3059533"/>
                </a:lnTo>
                <a:lnTo>
                  <a:pt x="490683" y="3111844"/>
                </a:lnTo>
                <a:cubicBezTo>
                  <a:pt x="-184386" y="3198839"/>
                  <a:pt x="33546" y="2553996"/>
                  <a:pt x="33546" y="2553996"/>
                </a:cubicBezTo>
                <a:lnTo>
                  <a:pt x="33483" y="2553933"/>
                </a:lnTo>
                <a:lnTo>
                  <a:pt x="896685" y="0"/>
                </a:lnTo>
                <a:close/>
              </a:path>
            </a:pathLst>
          </a:custGeom>
          <a:solidFill>
            <a:srgbClr val="C7C8C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4">
            <a:extLst>
              <a:ext uri="{FF2B5EF4-FFF2-40B4-BE49-F238E27FC236}">
                <a16:creationId xmlns:a16="http://schemas.microsoft.com/office/drawing/2014/main" id="{61802024-3BE9-5C86-2D63-0677CCA667B0}"/>
              </a:ext>
            </a:extLst>
          </p:cNvPr>
          <p:cNvSpPr/>
          <p:nvPr userDrawn="1"/>
        </p:nvSpPr>
        <p:spPr>
          <a:xfrm>
            <a:off x="-40132" y="2199945"/>
            <a:ext cx="3313515" cy="2133052"/>
          </a:xfrm>
          <a:custGeom>
            <a:avLst/>
            <a:gdLst>
              <a:gd name="connsiteX0" fmla="*/ 1597653 w 3313515"/>
              <a:gd name="connsiteY0" fmla="*/ 908 h 2133052"/>
              <a:gd name="connsiteX1" fmla="*/ 2127759 w 3313515"/>
              <a:gd name="connsiteY1" fmla="*/ 208483 h 2133052"/>
              <a:gd name="connsiteX2" fmla="*/ 3136647 w 3313515"/>
              <a:gd name="connsiteY2" fmla="*/ 1191209 h 2133052"/>
              <a:gd name="connsiteX3" fmla="*/ 2949131 w 3313515"/>
              <a:gd name="connsiteY3" fmla="*/ 1753121 h 2133052"/>
              <a:gd name="connsiteX4" fmla="*/ 0 w 3313515"/>
              <a:gd name="connsiteY4" fmla="*/ 2133052 h 2133052"/>
              <a:gd name="connsiteX5" fmla="*/ 0 w 3313515"/>
              <a:gd name="connsiteY5" fmla="*/ 1390706 h 2133052"/>
              <a:gd name="connsiteX6" fmla="*/ 1161352 w 3313515"/>
              <a:gd name="connsiteY6" fmla="*/ 217309 h 2133052"/>
              <a:gd name="connsiteX7" fmla="*/ 1597653 w 3313515"/>
              <a:gd name="connsiteY7" fmla="*/ 908 h 2133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13515" h="2133052">
                <a:moveTo>
                  <a:pt x="1597653" y="908"/>
                </a:moveTo>
                <a:cubicBezTo>
                  <a:pt x="1897284" y="-15990"/>
                  <a:pt x="2127759" y="208483"/>
                  <a:pt x="2127759" y="208483"/>
                </a:cubicBezTo>
                <a:lnTo>
                  <a:pt x="3136647" y="1191209"/>
                </a:lnTo>
                <a:cubicBezTo>
                  <a:pt x="3624200" y="1666189"/>
                  <a:pt x="2949131" y="1753121"/>
                  <a:pt x="2949131" y="1753121"/>
                </a:cubicBezTo>
                <a:lnTo>
                  <a:pt x="0" y="2133052"/>
                </a:lnTo>
                <a:lnTo>
                  <a:pt x="0" y="1390706"/>
                </a:lnTo>
                <a:lnTo>
                  <a:pt x="1161352" y="217309"/>
                </a:lnTo>
                <a:cubicBezTo>
                  <a:pt x="1310974" y="66139"/>
                  <a:pt x="1461458" y="8589"/>
                  <a:pt x="1597653" y="908"/>
                </a:cubicBezTo>
                <a:close/>
              </a:path>
            </a:pathLst>
          </a:custGeom>
          <a:noFill/>
          <a:ln w="12700">
            <a:solidFill>
              <a:srgbClr val="77787B"/>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7332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Gray">
    <p:bg>
      <p:bgPr>
        <a:gradFill flip="none" rotWithShape="1">
          <a:gsLst>
            <a:gs pos="0">
              <a:srgbClr val="515254"/>
            </a:gs>
            <a:gs pos="100000">
              <a:srgbClr val="404041"/>
            </a:gs>
          </a:gsLst>
          <a:lin ang="0" scaled="1"/>
          <a:tileRect/>
        </a:gra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27F507B-7CEA-3D4A-409C-C493E0709D1D}"/>
              </a:ext>
            </a:extLst>
          </p:cNvPr>
          <p:cNvSpPr>
            <a:spLocks noGrp="1"/>
          </p:cNvSpPr>
          <p:nvPr>
            <p:ph sz="quarter" idx="14"/>
          </p:nvPr>
        </p:nvSpPr>
        <p:spPr>
          <a:xfrm>
            <a:off x="1050925" y="1733550"/>
            <a:ext cx="10163175" cy="2555875"/>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Freeform 1">
            <a:extLst>
              <a:ext uri="{FF2B5EF4-FFF2-40B4-BE49-F238E27FC236}">
                <a16:creationId xmlns:a16="http://schemas.microsoft.com/office/drawing/2014/main" id="{2FBCBE8F-2688-32E2-AB69-B90E52A5F67D}"/>
              </a:ext>
            </a:extLst>
          </p:cNvPr>
          <p:cNvSpPr/>
          <p:nvPr userDrawn="1"/>
        </p:nvSpPr>
        <p:spPr>
          <a:xfrm rot="16200000">
            <a:off x="1522302" y="3074318"/>
            <a:ext cx="2262763" cy="5362231"/>
          </a:xfrm>
          <a:custGeom>
            <a:avLst/>
            <a:gdLst>
              <a:gd name="connsiteX0" fmla="*/ 2262763 w 2262763"/>
              <a:gd name="connsiteY0" fmla="*/ 0 h 5362231"/>
              <a:gd name="connsiteX1" fmla="*/ 2262763 w 2262763"/>
              <a:gd name="connsiteY1" fmla="*/ 4857876 h 5362231"/>
              <a:gd name="connsiteX2" fmla="*/ 1576553 w 2262763"/>
              <a:gd name="connsiteY2" fmla="*/ 5291911 h 5362231"/>
              <a:gd name="connsiteX3" fmla="*/ 235794 w 2262763"/>
              <a:gd name="connsiteY3" fmla="*/ 4650292 h 5362231"/>
              <a:gd name="connsiteX4" fmla="*/ 23680 w 2262763"/>
              <a:gd name="connsiteY4" fmla="*/ 4512486 h 5362231"/>
              <a:gd name="connsiteX5" fmla="*/ 0 w 2262763"/>
              <a:gd name="connsiteY5" fmla="*/ 4488026 h 5362231"/>
              <a:gd name="connsiteX6" fmla="*/ 0 w 2262763"/>
              <a:gd name="connsiteY6" fmla="*/ 3399598 h 5362231"/>
              <a:gd name="connsiteX7" fmla="*/ 1660197 w 2262763"/>
              <a:gd name="connsiteY7" fmla="*/ 0 h 5362231"/>
              <a:gd name="connsiteX8" fmla="*/ 2262763 w 2262763"/>
              <a:gd name="connsiteY8" fmla="*/ 0 h 5362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2763" h="5362231">
                <a:moveTo>
                  <a:pt x="2262763" y="0"/>
                </a:moveTo>
                <a:lnTo>
                  <a:pt x="2262763" y="4857876"/>
                </a:lnTo>
                <a:cubicBezTo>
                  <a:pt x="2262763" y="5620273"/>
                  <a:pt x="1576553" y="5291911"/>
                  <a:pt x="1576553" y="5291911"/>
                </a:cubicBezTo>
                <a:lnTo>
                  <a:pt x="235794" y="4650292"/>
                </a:lnTo>
                <a:cubicBezTo>
                  <a:pt x="150026" y="4609247"/>
                  <a:pt x="80204" y="4562634"/>
                  <a:pt x="23680" y="4512486"/>
                </a:cubicBezTo>
                <a:lnTo>
                  <a:pt x="0" y="4488026"/>
                </a:lnTo>
                <a:lnTo>
                  <a:pt x="0" y="3399598"/>
                </a:lnTo>
                <a:lnTo>
                  <a:pt x="1660197" y="0"/>
                </a:lnTo>
                <a:lnTo>
                  <a:pt x="2262763" y="0"/>
                </a:ln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Freeform 2">
            <a:extLst>
              <a:ext uri="{FF2B5EF4-FFF2-40B4-BE49-F238E27FC236}">
                <a16:creationId xmlns:a16="http://schemas.microsoft.com/office/drawing/2014/main" id="{0CDD782E-CA21-F1EB-72E7-6B4F4ECCC541}"/>
              </a:ext>
            </a:extLst>
          </p:cNvPr>
          <p:cNvSpPr/>
          <p:nvPr userDrawn="1"/>
        </p:nvSpPr>
        <p:spPr>
          <a:xfrm rot="16200000">
            <a:off x="4929508" y="4882304"/>
            <a:ext cx="1860552" cy="2148470"/>
          </a:xfrm>
          <a:custGeom>
            <a:avLst/>
            <a:gdLst>
              <a:gd name="connsiteX0" fmla="*/ 1859568 w 1860552"/>
              <a:gd name="connsiteY0" fmla="*/ 1025231 h 2148470"/>
              <a:gd name="connsiteX1" fmla="*/ 1557356 w 1860552"/>
              <a:gd name="connsiteY1" fmla="*/ 1388356 h 2148470"/>
              <a:gd name="connsiteX2" fmla="*/ 0 w 1860552"/>
              <a:gd name="connsiteY2" fmla="*/ 2148470 h 2148470"/>
              <a:gd name="connsiteX3" fmla="*/ 0 w 1860552"/>
              <a:gd name="connsiteY3" fmla="*/ 0 h 2148470"/>
              <a:gd name="connsiteX4" fmla="*/ 21861 w 1860552"/>
              <a:gd name="connsiteY4" fmla="*/ 5637 h 2148470"/>
              <a:gd name="connsiteX5" fmla="*/ 134342 w 1860552"/>
              <a:gd name="connsiteY5" fmla="*/ 46279 h 2148470"/>
              <a:gd name="connsiteX6" fmla="*/ 1554784 w 1860552"/>
              <a:gd name="connsiteY6" fmla="*/ 726024 h 2148470"/>
              <a:gd name="connsiteX7" fmla="*/ 1859568 w 1860552"/>
              <a:gd name="connsiteY7" fmla="*/ 1025231 h 2148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60552" h="2148470">
                <a:moveTo>
                  <a:pt x="1859568" y="1025231"/>
                </a:moveTo>
                <a:cubicBezTo>
                  <a:pt x="1880607" y="1230597"/>
                  <a:pt x="1557356" y="1388356"/>
                  <a:pt x="1557356" y="1388356"/>
                </a:cubicBezTo>
                <a:lnTo>
                  <a:pt x="0" y="2148470"/>
                </a:lnTo>
                <a:lnTo>
                  <a:pt x="0" y="0"/>
                </a:lnTo>
                <a:lnTo>
                  <a:pt x="21861" y="5637"/>
                </a:lnTo>
                <a:cubicBezTo>
                  <a:pt x="91438" y="25748"/>
                  <a:pt x="134342" y="46279"/>
                  <a:pt x="134342" y="46279"/>
                </a:cubicBezTo>
                <a:lnTo>
                  <a:pt x="1554784" y="726024"/>
                </a:lnTo>
                <a:cubicBezTo>
                  <a:pt x="1769307" y="828699"/>
                  <a:pt x="1850005" y="931883"/>
                  <a:pt x="1859568" y="1025231"/>
                </a:cubicBez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Freeform 3">
            <a:extLst>
              <a:ext uri="{FF2B5EF4-FFF2-40B4-BE49-F238E27FC236}">
                <a16:creationId xmlns:a16="http://schemas.microsoft.com/office/drawing/2014/main" id="{C27C4BAE-5FB2-B075-6C1D-998FB59AEE46}"/>
              </a:ext>
            </a:extLst>
          </p:cNvPr>
          <p:cNvSpPr/>
          <p:nvPr userDrawn="1"/>
        </p:nvSpPr>
        <p:spPr>
          <a:xfrm>
            <a:off x="6337321" y="4563039"/>
            <a:ext cx="5891255" cy="2323777"/>
          </a:xfrm>
          <a:custGeom>
            <a:avLst/>
            <a:gdLst>
              <a:gd name="connsiteX0" fmla="*/ 511911 w 5891255"/>
              <a:gd name="connsiteY0" fmla="*/ 0 h 2323777"/>
              <a:gd name="connsiteX1" fmla="*/ 5891255 w 5891255"/>
              <a:gd name="connsiteY1" fmla="*/ 0 h 2323777"/>
              <a:gd name="connsiteX2" fmla="*/ 5891255 w 5891255"/>
              <a:gd name="connsiteY2" fmla="*/ 2323777 h 2323777"/>
              <a:gd name="connsiteX3" fmla="*/ 885039 w 5891255"/>
              <a:gd name="connsiteY3" fmla="*/ 2323777 h 2323777"/>
              <a:gd name="connsiteX4" fmla="*/ 84670 w 5891255"/>
              <a:gd name="connsiteY4" fmla="*/ 683968 h 2323777"/>
              <a:gd name="connsiteX5" fmla="*/ 511911 w 5891255"/>
              <a:gd name="connsiteY5" fmla="*/ 0 h 2323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91255" h="2323777">
                <a:moveTo>
                  <a:pt x="511911" y="0"/>
                </a:moveTo>
                <a:lnTo>
                  <a:pt x="5891255" y="0"/>
                </a:lnTo>
                <a:lnTo>
                  <a:pt x="5891255" y="2323777"/>
                </a:lnTo>
                <a:lnTo>
                  <a:pt x="885039" y="2323777"/>
                </a:lnTo>
                <a:lnTo>
                  <a:pt x="84670" y="683968"/>
                </a:lnTo>
                <a:cubicBezTo>
                  <a:pt x="-249168" y="0"/>
                  <a:pt x="511911" y="0"/>
                  <a:pt x="511911" y="0"/>
                </a:cubicBez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itle 1">
            <a:extLst>
              <a:ext uri="{FF2B5EF4-FFF2-40B4-BE49-F238E27FC236}">
                <a16:creationId xmlns:a16="http://schemas.microsoft.com/office/drawing/2014/main" id="{34E89922-16E6-9E7E-6677-E4E141294DE9}"/>
              </a:ext>
            </a:extLst>
          </p:cNvPr>
          <p:cNvSpPr>
            <a:spLocks noGrp="1"/>
          </p:cNvSpPr>
          <p:nvPr>
            <p:ph type="title" hasCustomPrompt="1"/>
          </p:nvPr>
        </p:nvSpPr>
        <p:spPr>
          <a:xfrm>
            <a:off x="1050942" y="602682"/>
            <a:ext cx="10163158" cy="731520"/>
          </a:xfrm>
          <a:prstGeom prst="rect">
            <a:avLst/>
          </a:prstGeom>
        </p:spPr>
        <p:txBody>
          <a:bodyPr/>
          <a:lstStyle>
            <a:lvl1pPr>
              <a:defRPr b="1" i="0">
                <a:solidFill>
                  <a:schemeClr val="bg1"/>
                </a:solidFill>
                <a:latin typeface="Arial Nova" panose="020B0504020202020204" pitchFamily="34" charset="0"/>
              </a:defRPr>
            </a:lvl1pPr>
          </a:lstStyle>
          <a:p>
            <a:r>
              <a:rPr lang="en-US"/>
              <a:t>Slide Title</a:t>
            </a:r>
          </a:p>
        </p:txBody>
      </p:sp>
    </p:spTree>
    <p:extLst>
      <p:ext uri="{BB962C8B-B14F-4D97-AF65-F5344CB8AC3E}">
        <p14:creationId xmlns:p14="http://schemas.microsoft.com/office/powerpoint/2010/main" val="38153388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2 Gray">
    <p:bg>
      <p:bgPr>
        <a:gradFill flip="none" rotWithShape="1">
          <a:gsLst>
            <a:gs pos="0">
              <a:srgbClr val="515254"/>
            </a:gs>
            <a:gs pos="100000">
              <a:srgbClr val="404041"/>
            </a:gs>
          </a:gsLst>
          <a:lin ang="0" scaled="1"/>
          <a:tileRect/>
        </a:gradFill>
        <a:effectLst/>
      </p:bgPr>
    </p:bg>
    <p:spTree>
      <p:nvGrpSpPr>
        <p:cNvPr id="1" name=""/>
        <p:cNvGrpSpPr/>
        <p:nvPr/>
      </p:nvGrpSpPr>
      <p:grpSpPr>
        <a:xfrm>
          <a:off x="0" y="0"/>
          <a:ext cx="0" cy="0"/>
          <a:chOff x="0" y="0"/>
          <a:chExt cx="0" cy="0"/>
        </a:xfrm>
      </p:grpSpPr>
      <p:sp>
        <p:nvSpPr>
          <p:cNvPr id="3" name="Content Placeholder 7">
            <a:extLst>
              <a:ext uri="{FF2B5EF4-FFF2-40B4-BE49-F238E27FC236}">
                <a16:creationId xmlns:a16="http://schemas.microsoft.com/office/drawing/2014/main" id="{52890024-BB3C-7189-31E0-7C3F89808BE2}"/>
              </a:ext>
            </a:extLst>
          </p:cNvPr>
          <p:cNvSpPr>
            <a:spLocks noGrp="1"/>
          </p:cNvSpPr>
          <p:nvPr>
            <p:ph sz="quarter" idx="14"/>
          </p:nvPr>
        </p:nvSpPr>
        <p:spPr>
          <a:xfrm>
            <a:off x="1050925" y="2367978"/>
            <a:ext cx="10074275" cy="3073812"/>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9AA6A6D0-5814-B1BC-D8CF-39866713615D}"/>
              </a:ext>
            </a:extLst>
          </p:cNvPr>
          <p:cNvSpPr>
            <a:spLocks noGrp="1"/>
          </p:cNvSpPr>
          <p:nvPr>
            <p:ph type="title" hasCustomPrompt="1"/>
          </p:nvPr>
        </p:nvSpPr>
        <p:spPr>
          <a:xfrm>
            <a:off x="2374900" y="602682"/>
            <a:ext cx="8750300" cy="731520"/>
          </a:xfrm>
          <a:prstGeom prst="rect">
            <a:avLst/>
          </a:prstGeom>
        </p:spPr>
        <p:txBody>
          <a:bodyPr/>
          <a:lstStyle>
            <a:lvl1pPr algn="r">
              <a:defRPr b="1" i="0">
                <a:solidFill>
                  <a:schemeClr val="bg1"/>
                </a:solidFill>
                <a:latin typeface="Arial Nova" panose="020B0504020202020204" pitchFamily="34" charset="0"/>
              </a:defRPr>
            </a:lvl1pPr>
          </a:lstStyle>
          <a:p>
            <a:r>
              <a:rPr lang="en-US"/>
              <a:t>Slide Title</a:t>
            </a:r>
          </a:p>
        </p:txBody>
      </p:sp>
      <p:sp>
        <p:nvSpPr>
          <p:cNvPr id="5" name="Freeform 4">
            <a:extLst>
              <a:ext uri="{FF2B5EF4-FFF2-40B4-BE49-F238E27FC236}">
                <a16:creationId xmlns:a16="http://schemas.microsoft.com/office/drawing/2014/main" id="{3FA07645-2294-E5D0-1A2F-15E1091F2174}"/>
              </a:ext>
            </a:extLst>
          </p:cNvPr>
          <p:cNvSpPr/>
          <p:nvPr userDrawn="1"/>
        </p:nvSpPr>
        <p:spPr>
          <a:xfrm>
            <a:off x="9676608" y="5017892"/>
            <a:ext cx="2524536" cy="1849253"/>
          </a:xfrm>
          <a:custGeom>
            <a:avLst/>
            <a:gdLst>
              <a:gd name="connsiteX0" fmla="*/ 2524536 w 2524536"/>
              <a:gd name="connsiteY0" fmla="*/ 0 h 1849253"/>
              <a:gd name="connsiteX1" fmla="*/ 2524536 w 2524536"/>
              <a:gd name="connsiteY1" fmla="*/ 1849253 h 1849253"/>
              <a:gd name="connsiteX2" fmla="*/ 0 w 2524536"/>
              <a:gd name="connsiteY2" fmla="*/ 1849253 h 1849253"/>
              <a:gd name="connsiteX3" fmla="*/ 39430 w 2524536"/>
              <a:gd name="connsiteY3" fmla="*/ 1740869 h 1849253"/>
              <a:gd name="connsiteX4" fmla="*/ 395065 w 2524536"/>
              <a:gd name="connsiteY4" fmla="*/ 1301061 h 1849253"/>
              <a:gd name="connsiteX5" fmla="*/ 2343870 w 2524536"/>
              <a:gd name="connsiteY5" fmla="*/ 80456 h 1849253"/>
              <a:gd name="connsiteX6" fmla="*/ 2514837 w 2524536"/>
              <a:gd name="connsiteY6" fmla="*/ 2025 h 1849253"/>
              <a:gd name="connsiteX7" fmla="*/ 2524536 w 2524536"/>
              <a:gd name="connsiteY7" fmla="*/ 0 h 184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4536" h="1849253">
                <a:moveTo>
                  <a:pt x="2524536" y="0"/>
                </a:moveTo>
                <a:lnTo>
                  <a:pt x="2524536" y="1849253"/>
                </a:lnTo>
                <a:lnTo>
                  <a:pt x="0" y="1849253"/>
                </a:lnTo>
                <a:lnTo>
                  <a:pt x="39430" y="1740869"/>
                </a:lnTo>
                <a:cubicBezTo>
                  <a:pt x="141607" y="1459800"/>
                  <a:pt x="395065" y="1301061"/>
                  <a:pt x="395065" y="1301061"/>
                </a:cubicBezTo>
                <a:lnTo>
                  <a:pt x="2343870" y="80456"/>
                </a:lnTo>
                <a:cubicBezTo>
                  <a:pt x="2403733" y="42963"/>
                  <a:pt x="2460801" y="17638"/>
                  <a:pt x="2514837" y="2025"/>
                </a:cubicBezTo>
                <a:lnTo>
                  <a:pt x="2524536" y="0"/>
                </a:ln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Freeform 5">
            <a:extLst>
              <a:ext uri="{FF2B5EF4-FFF2-40B4-BE49-F238E27FC236}">
                <a16:creationId xmlns:a16="http://schemas.microsoft.com/office/drawing/2014/main" id="{1C86077B-E695-4B6C-C43B-9A62F36BDD9D}"/>
              </a:ext>
            </a:extLst>
          </p:cNvPr>
          <p:cNvSpPr/>
          <p:nvPr userDrawn="1"/>
        </p:nvSpPr>
        <p:spPr>
          <a:xfrm rot="5400000">
            <a:off x="848608" y="-904542"/>
            <a:ext cx="1510944" cy="3265165"/>
          </a:xfrm>
          <a:custGeom>
            <a:avLst/>
            <a:gdLst>
              <a:gd name="connsiteX0" fmla="*/ 0 w 1510944"/>
              <a:gd name="connsiteY0" fmla="*/ 3265165 h 3265165"/>
              <a:gd name="connsiteX1" fmla="*/ 0 w 1510944"/>
              <a:gd name="connsiteY1" fmla="*/ 0 h 3265165"/>
              <a:gd name="connsiteX2" fmla="*/ 1412169 w 1510944"/>
              <a:gd name="connsiteY2" fmla="*/ 2255781 h 3265165"/>
              <a:gd name="connsiteX3" fmla="*/ 1233277 w 1510944"/>
              <a:gd name="connsiteY3" fmla="*/ 3034631 h 3265165"/>
              <a:gd name="connsiteX4" fmla="*/ 865364 w 1510944"/>
              <a:gd name="connsiteY4" fmla="*/ 3265165 h 3265165"/>
              <a:gd name="connsiteX5" fmla="*/ 0 w 1510944"/>
              <a:gd name="connsiteY5" fmla="*/ 3265165 h 3265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0944" h="3265165">
                <a:moveTo>
                  <a:pt x="0" y="3265165"/>
                </a:moveTo>
                <a:lnTo>
                  <a:pt x="0" y="0"/>
                </a:lnTo>
                <a:lnTo>
                  <a:pt x="1412169" y="2255781"/>
                </a:lnTo>
                <a:cubicBezTo>
                  <a:pt x="1712114" y="2734619"/>
                  <a:pt x="1233277" y="3034631"/>
                  <a:pt x="1233277" y="3034631"/>
                </a:cubicBezTo>
                <a:lnTo>
                  <a:pt x="865364" y="3265165"/>
                </a:lnTo>
                <a:lnTo>
                  <a:pt x="0" y="3265165"/>
                </a:ln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Footer Placeholder 6">
            <a:extLst>
              <a:ext uri="{FF2B5EF4-FFF2-40B4-BE49-F238E27FC236}">
                <a16:creationId xmlns:a16="http://schemas.microsoft.com/office/drawing/2014/main" id="{FFDDC20A-83C6-B9DA-2B18-AEDB00ECA0F8}"/>
              </a:ext>
            </a:extLst>
          </p:cNvPr>
          <p:cNvSpPr>
            <a:spLocks noGrp="1"/>
          </p:cNvSpPr>
          <p:nvPr>
            <p:ph type="ftr" sz="quarter" idx="10"/>
          </p:nvPr>
        </p:nvSpPr>
        <p:spPr>
          <a:xfrm>
            <a:off x="305765" y="6356350"/>
            <a:ext cx="9370843" cy="365125"/>
          </a:xfrm>
        </p:spPr>
        <p:txBody>
          <a:bodyPr/>
          <a:lstStyle>
            <a:lvl1pPr algn="l">
              <a:defRPr>
                <a:solidFill>
                  <a:schemeClr val="bg1"/>
                </a:solidFill>
              </a:defRPr>
            </a:lvl1pPr>
          </a:lstStyle>
          <a:p>
            <a:endParaRPr lang="en-US"/>
          </a:p>
        </p:txBody>
      </p:sp>
      <p:sp>
        <p:nvSpPr>
          <p:cNvPr id="8" name="Slide Number Placeholder 7">
            <a:extLst>
              <a:ext uri="{FF2B5EF4-FFF2-40B4-BE49-F238E27FC236}">
                <a16:creationId xmlns:a16="http://schemas.microsoft.com/office/drawing/2014/main" id="{404CF5E5-26AB-4CD7-5A6D-199FED9A0004}"/>
              </a:ext>
            </a:extLst>
          </p:cNvPr>
          <p:cNvSpPr>
            <a:spLocks noGrp="1"/>
          </p:cNvSpPr>
          <p:nvPr>
            <p:ph type="sldNum" sz="quarter" idx="11"/>
          </p:nvPr>
        </p:nvSpPr>
        <p:spPr/>
        <p:txBody>
          <a:bodyPr/>
          <a:lstStyle>
            <a:lvl1pPr>
              <a:defRPr>
                <a:solidFill>
                  <a:schemeClr val="bg1"/>
                </a:solidFill>
              </a:defRPr>
            </a:lvl1pPr>
          </a:lstStyle>
          <a:p>
            <a:fld id="{14FDF079-298B-A245-89CF-54D390D492C1}" type="slidenum">
              <a:rPr lang="en-US" smtClean="0"/>
              <a:pPr/>
              <a:t>‹#›</a:t>
            </a:fld>
            <a:endParaRPr lang="en-US"/>
          </a:p>
        </p:txBody>
      </p:sp>
      <p:sp>
        <p:nvSpPr>
          <p:cNvPr id="12" name="Text Placeholder 25">
            <a:extLst>
              <a:ext uri="{FF2B5EF4-FFF2-40B4-BE49-F238E27FC236}">
                <a16:creationId xmlns:a16="http://schemas.microsoft.com/office/drawing/2014/main" id="{54D3B375-F82A-A4FD-F2C4-EFB7FAFC9728}"/>
              </a:ext>
            </a:extLst>
          </p:cNvPr>
          <p:cNvSpPr>
            <a:spLocks noGrp="1"/>
          </p:cNvSpPr>
          <p:nvPr>
            <p:ph type="body" sz="quarter" idx="12" hasCustomPrompt="1"/>
          </p:nvPr>
        </p:nvSpPr>
        <p:spPr>
          <a:xfrm>
            <a:off x="2374900" y="1413260"/>
            <a:ext cx="8750300" cy="520888"/>
          </a:xfrm>
          <a:prstGeom prst="rect">
            <a:avLst/>
          </a:prstGeom>
        </p:spPr>
        <p:txBody>
          <a:bodyPr/>
          <a:lstStyle>
            <a:lvl1pPr marL="0" indent="0" algn="r">
              <a:buNone/>
              <a:defRPr sz="2400" b="0" i="1">
                <a:solidFill>
                  <a:schemeClr val="bg1"/>
                </a:solidFill>
                <a:latin typeface="Arial Nova Light" panose="020F0302020204030204" pitchFamily="34" charset="0"/>
                <a:cs typeface="Arial Nova Light" panose="020F0302020204030204" pitchFamily="34" charset="0"/>
              </a:defRPr>
            </a:lvl1pPr>
          </a:lstStyle>
          <a:p>
            <a:pPr lvl="0"/>
            <a:r>
              <a:rPr lang="en-US"/>
              <a:t>Subtitle</a:t>
            </a:r>
          </a:p>
        </p:txBody>
      </p:sp>
    </p:spTree>
    <p:extLst>
      <p:ext uri="{BB962C8B-B14F-4D97-AF65-F5344CB8AC3E}">
        <p14:creationId xmlns:p14="http://schemas.microsoft.com/office/powerpoint/2010/main" val="16420153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Gray">
    <p:bg>
      <p:bgPr>
        <a:gradFill flip="none" rotWithShape="1">
          <a:gsLst>
            <a:gs pos="0">
              <a:srgbClr val="515254"/>
            </a:gs>
            <a:gs pos="100000">
              <a:srgbClr val="404041"/>
            </a:gs>
          </a:gsLst>
          <a:lin ang="0" scaled="1"/>
          <a:tileRect/>
        </a:gradFill>
        <a:effectLst/>
      </p:bgPr>
    </p:bg>
    <p:spTree>
      <p:nvGrpSpPr>
        <p:cNvPr id="1" name=""/>
        <p:cNvGrpSpPr/>
        <p:nvPr/>
      </p:nvGrpSpPr>
      <p:grpSpPr>
        <a:xfrm>
          <a:off x="0" y="0"/>
          <a:ext cx="0" cy="0"/>
          <a:chOff x="0" y="0"/>
          <a:chExt cx="0" cy="0"/>
        </a:xfrm>
      </p:grpSpPr>
      <p:sp>
        <p:nvSpPr>
          <p:cNvPr id="3" name="Content Placeholder 7">
            <a:extLst>
              <a:ext uri="{FF2B5EF4-FFF2-40B4-BE49-F238E27FC236}">
                <a16:creationId xmlns:a16="http://schemas.microsoft.com/office/drawing/2014/main" id="{5F906BC9-420E-A8F6-9469-489D929D003A}"/>
              </a:ext>
            </a:extLst>
          </p:cNvPr>
          <p:cNvSpPr>
            <a:spLocks noGrp="1"/>
          </p:cNvSpPr>
          <p:nvPr>
            <p:ph sz="quarter" idx="14"/>
          </p:nvPr>
        </p:nvSpPr>
        <p:spPr>
          <a:xfrm>
            <a:off x="4118474" y="1733550"/>
            <a:ext cx="7095626" cy="412202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6A49256-635E-9B69-1D5B-AC6397B7305D}"/>
              </a:ext>
            </a:extLst>
          </p:cNvPr>
          <p:cNvSpPr>
            <a:spLocks noGrp="1"/>
          </p:cNvSpPr>
          <p:nvPr>
            <p:ph type="title" hasCustomPrompt="1"/>
          </p:nvPr>
        </p:nvSpPr>
        <p:spPr>
          <a:xfrm>
            <a:off x="4118474" y="602682"/>
            <a:ext cx="7095626" cy="731520"/>
          </a:xfrm>
          <a:prstGeom prst="rect">
            <a:avLst/>
          </a:prstGeom>
        </p:spPr>
        <p:txBody>
          <a:bodyPr/>
          <a:lstStyle>
            <a:lvl1pPr>
              <a:defRPr b="1" i="0">
                <a:solidFill>
                  <a:schemeClr val="bg1"/>
                </a:solidFill>
                <a:latin typeface="Arial Nova" panose="020B0504020202020204" pitchFamily="34" charset="0"/>
              </a:defRPr>
            </a:lvl1pPr>
          </a:lstStyle>
          <a:p>
            <a:r>
              <a:rPr lang="en-US"/>
              <a:t>Slide Title</a:t>
            </a:r>
          </a:p>
        </p:txBody>
      </p:sp>
      <p:sp>
        <p:nvSpPr>
          <p:cNvPr id="9" name="Freeform 8">
            <a:extLst>
              <a:ext uri="{FF2B5EF4-FFF2-40B4-BE49-F238E27FC236}">
                <a16:creationId xmlns:a16="http://schemas.microsoft.com/office/drawing/2014/main" id="{A8A97D75-254D-343B-D5AB-37E900B3210C}"/>
              </a:ext>
            </a:extLst>
          </p:cNvPr>
          <p:cNvSpPr/>
          <p:nvPr userDrawn="1"/>
        </p:nvSpPr>
        <p:spPr>
          <a:xfrm>
            <a:off x="2289433" y="-27432"/>
            <a:ext cx="1829042" cy="1019385"/>
          </a:xfrm>
          <a:custGeom>
            <a:avLst/>
            <a:gdLst>
              <a:gd name="connsiteX0" fmla="*/ 0 w 1829042"/>
              <a:gd name="connsiteY0" fmla="*/ 0 h 1019385"/>
              <a:gd name="connsiteX1" fmla="*/ 1829042 w 1829042"/>
              <a:gd name="connsiteY1" fmla="*/ 0 h 1019385"/>
              <a:gd name="connsiteX2" fmla="*/ 1604569 w 1829042"/>
              <a:gd name="connsiteY2" fmla="*/ 664116 h 1019385"/>
              <a:gd name="connsiteX3" fmla="*/ 865794 w 1829042"/>
              <a:gd name="connsiteY3" fmla="*/ 843392 h 1019385"/>
              <a:gd name="connsiteX4" fmla="*/ 0 w 1829042"/>
              <a:gd name="connsiteY4" fmla="*/ 0 h 10193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9042" h="1019385">
                <a:moveTo>
                  <a:pt x="0" y="0"/>
                </a:moveTo>
                <a:lnTo>
                  <a:pt x="1829042" y="0"/>
                </a:lnTo>
                <a:lnTo>
                  <a:pt x="1604569" y="664116"/>
                </a:lnTo>
                <a:cubicBezTo>
                  <a:pt x="1375970" y="1340340"/>
                  <a:pt x="865794" y="843392"/>
                  <a:pt x="865794" y="843392"/>
                </a:cubicBezTo>
                <a:lnTo>
                  <a:pt x="0" y="0"/>
                </a:lnTo>
                <a:close/>
              </a:path>
            </a:pathLst>
          </a:custGeom>
          <a:noFill/>
          <a:ln w="12700" cap="flat">
            <a:solidFill>
              <a:schemeClr val="bg1"/>
            </a:solid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6A3F711-9FB7-30B1-F5B1-3D4D8AD2AF3D}"/>
              </a:ext>
            </a:extLst>
          </p:cNvPr>
          <p:cNvSpPr/>
          <p:nvPr userDrawn="1"/>
        </p:nvSpPr>
        <p:spPr>
          <a:xfrm rot="16200000">
            <a:off x="-881540" y="2689082"/>
            <a:ext cx="5059603" cy="3351386"/>
          </a:xfrm>
          <a:custGeom>
            <a:avLst/>
            <a:gdLst>
              <a:gd name="connsiteX0" fmla="*/ 5059603 w 5059603"/>
              <a:gd name="connsiteY0" fmla="*/ 2959564 h 3351386"/>
              <a:gd name="connsiteX1" fmla="*/ 4467193 w 5059603"/>
              <a:gd name="connsiteY1" fmla="*/ 3316269 h 3351386"/>
              <a:gd name="connsiteX2" fmla="*/ 0 w 5059603"/>
              <a:gd name="connsiteY2" fmla="*/ 1806407 h 3351386"/>
              <a:gd name="connsiteX3" fmla="*/ 0 w 5059603"/>
              <a:gd name="connsiteY3" fmla="*/ 0 h 3351386"/>
              <a:gd name="connsiteX4" fmla="*/ 4685533 w 5059603"/>
              <a:gd name="connsiteY4" fmla="*/ 0 h 3351386"/>
              <a:gd name="connsiteX5" fmla="*/ 5051154 w 5059603"/>
              <a:gd name="connsiteY5" fmla="*/ 2837734 h 3351386"/>
              <a:gd name="connsiteX6" fmla="*/ 5059603 w 5059603"/>
              <a:gd name="connsiteY6" fmla="*/ 2959564 h 3351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9603" h="3351386">
                <a:moveTo>
                  <a:pt x="5059603" y="2959564"/>
                </a:moveTo>
                <a:cubicBezTo>
                  <a:pt x="5060479" y="3516778"/>
                  <a:pt x="4467193" y="3316269"/>
                  <a:pt x="4467193" y="3316269"/>
                </a:cubicBezTo>
                <a:lnTo>
                  <a:pt x="0" y="1806407"/>
                </a:lnTo>
                <a:lnTo>
                  <a:pt x="0" y="0"/>
                </a:lnTo>
                <a:lnTo>
                  <a:pt x="4685533" y="0"/>
                </a:lnTo>
                <a:lnTo>
                  <a:pt x="5051154" y="2837734"/>
                </a:lnTo>
                <a:cubicBezTo>
                  <a:pt x="5056846" y="2881901"/>
                  <a:pt x="5059545" y="2922416"/>
                  <a:pt x="5059603" y="2959564"/>
                </a:cubicBez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10">
            <a:extLst>
              <a:ext uri="{FF2B5EF4-FFF2-40B4-BE49-F238E27FC236}">
                <a16:creationId xmlns:a16="http://schemas.microsoft.com/office/drawing/2014/main" id="{E96EA5F8-69D6-0A82-CAE6-E66D5B182657}"/>
              </a:ext>
            </a:extLst>
          </p:cNvPr>
          <p:cNvSpPr/>
          <p:nvPr userDrawn="1"/>
        </p:nvSpPr>
        <p:spPr>
          <a:xfrm>
            <a:off x="-45720" y="-40132"/>
            <a:ext cx="3292768" cy="2032080"/>
          </a:xfrm>
          <a:custGeom>
            <a:avLst/>
            <a:gdLst>
              <a:gd name="connsiteX0" fmla="*/ 1092694 w 3292768"/>
              <a:gd name="connsiteY0" fmla="*/ 0 h 2032080"/>
              <a:gd name="connsiteX1" fmla="*/ 2003964 w 3292768"/>
              <a:gd name="connsiteY1" fmla="*/ 0 h 2032080"/>
              <a:gd name="connsiteX2" fmla="*/ 2008909 w 3292768"/>
              <a:gd name="connsiteY2" fmla="*/ 3637 h 2032080"/>
              <a:gd name="connsiteX3" fmla="*/ 2051507 w 3292768"/>
              <a:gd name="connsiteY3" fmla="*/ 40076 h 2032080"/>
              <a:gd name="connsiteX4" fmla="*/ 3107621 w 3292768"/>
              <a:gd name="connsiteY4" fmla="*/ 1068804 h 2032080"/>
              <a:gd name="connsiteX5" fmla="*/ 2911328 w 3292768"/>
              <a:gd name="connsiteY5" fmla="*/ 1657018 h 2032080"/>
              <a:gd name="connsiteX6" fmla="*/ 0 w 3292768"/>
              <a:gd name="connsiteY6" fmla="*/ 2032080 h 2032080"/>
              <a:gd name="connsiteX7" fmla="*/ 0 w 3292768"/>
              <a:gd name="connsiteY7" fmla="*/ 1099963 h 2032080"/>
              <a:gd name="connsiteX8" fmla="*/ 1039863 w 3292768"/>
              <a:gd name="connsiteY8" fmla="*/ 49316 h 2032080"/>
              <a:gd name="connsiteX9" fmla="*/ 1092694 w 3292768"/>
              <a:gd name="connsiteY9" fmla="*/ 0 h 2032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2768" h="2032080">
                <a:moveTo>
                  <a:pt x="1092694" y="0"/>
                </a:moveTo>
                <a:lnTo>
                  <a:pt x="2003964" y="0"/>
                </a:lnTo>
                <a:lnTo>
                  <a:pt x="2008909" y="3637"/>
                </a:lnTo>
                <a:cubicBezTo>
                  <a:pt x="2036428" y="25390"/>
                  <a:pt x="2051507" y="40076"/>
                  <a:pt x="2051507" y="40076"/>
                </a:cubicBezTo>
                <a:lnTo>
                  <a:pt x="3107621" y="1068804"/>
                </a:lnTo>
                <a:cubicBezTo>
                  <a:pt x="3617996" y="1566018"/>
                  <a:pt x="2911328" y="1657018"/>
                  <a:pt x="2911328" y="1657018"/>
                </a:cubicBezTo>
                <a:lnTo>
                  <a:pt x="0" y="2032080"/>
                </a:lnTo>
                <a:lnTo>
                  <a:pt x="0" y="1099963"/>
                </a:lnTo>
                <a:lnTo>
                  <a:pt x="1039863" y="49316"/>
                </a:lnTo>
                <a:lnTo>
                  <a:pt x="1092694" y="0"/>
                </a:ln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ooter Placeholder 13">
            <a:extLst>
              <a:ext uri="{FF2B5EF4-FFF2-40B4-BE49-F238E27FC236}">
                <a16:creationId xmlns:a16="http://schemas.microsoft.com/office/drawing/2014/main" id="{FA7BB1B1-CBBC-BF40-8196-86883D5244F1}"/>
              </a:ext>
            </a:extLst>
          </p:cNvPr>
          <p:cNvSpPr>
            <a:spLocks noGrp="1"/>
          </p:cNvSpPr>
          <p:nvPr>
            <p:ph type="ftr" sz="quarter" idx="10"/>
          </p:nvPr>
        </p:nvSpPr>
        <p:spPr>
          <a:xfrm>
            <a:off x="2044699" y="6356350"/>
            <a:ext cx="9150655" cy="365125"/>
          </a:xfrm>
        </p:spPr>
        <p:txBody>
          <a:bodyPr/>
          <a:lstStyle>
            <a:lvl1pPr>
              <a:defRPr>
                <a:solidFill>
                  <a:schemeClr val="bg1"/>
                </a:solidFill>
              </a:defRPr>
            </a:lvl1pPr>
          </a:lstStyle>
          <a:p>
            <a:endParaRPr lang="en-US"/>
          </a:p>
        </p:txBody>
      </p:sp>
      <p:sp>
        <p:nvSpPr>
          <p:cNvPr id="13" name="Slide Number Placeholder 14">
            <a:extLst>
              <a:ext uri="{FF2B5EF4-FFF2-40B4-BE49-F238E27FC236}">
                <a16:creationId xmlns:a16="http://schemas.microsoft.com/office/drawing/2014/main" id="{BA9DB052-ABD8-A567-8E88-FD3B2D14456E}"/>
              </a:ext>
            </a:extLst>
          </p:cNvPr>
          <p:cNvSpPr>
            <a:spLocks noGrp="1"/>
          </p:cNvSpPr>
          <p:nvPr>
            <p:ph type="sldNum" sz="quarter" idx="11"/>
          </p:nvPr>
        </p:nvSpPr>
        <p:spPr>
          <a:xfrm>
            <a:off x="11444275" y="6356350"/>
            <a:ext cx="441960" cy="365125"/>
          </a:xfrm>
        </p:spPr>
        <p:txBody>
          <a:bodyPr/>
          <a:lstStyle>
            <a:lvl1pPr>
              <a:defRPr>
                <a:solidFill>
                  <a:schemeClr val="bg1"/>
                </a:solidFill>
              </a:defRPr>
            </a:lvl1pPr>
          </a:lstStyle>
          <a:p>
            <a:fld id="{14FDF079-298B-A245-89CF-54D390D492C1}" type="slidenum">
              <a:rPr lang="en-US" smtClean="0"/>
              <a:pPr/>
              <a:t>‹#›</a:t>
            </a:fld>
            <a:endParaRPr lang="en-US"/>
          </a:p>
        </p:txBody>
      </p:sp>
    </p:spTree>
    <p:extLst>
      <p:ext uri="{BB962C8B-B14F-4D97-AF65-F5344CB8AC3E}">
        <p14:creationId xmlns:p14="http://schemas.microsoft.com/office/powerpoint/2010/main" val="42152168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 Caption Gray">
    <p:spTree>
      <p:nvGrpSpPr>
        <p:cNvPr id="1" name=""/>
        <p:cNvGrpSpPr/>
        <p:nvPr/>
      </p:nvGrpSpPr>
      <p:grpSpPr>
        <a:xfrm>
          <a:off x="0" y="0"/>
          <a:ext cx="0" cy="0"/>
          <a:chOff x="0" y="0"/>
          <a:chExt cx="0" cy="0"/>
        </a:xfrm>
      </p:grpSpPr>
      <p:sp>
        <p:nvSpPr>
          <p:cNvPr id="8" name="Title 6">
            <a:extLst>
              <a:ext uri="{FF2B5EF4-FFF2-40B4-BE49-F238E27FC236}">
                <a16:creationId xmlns:a16="http://schemas.microsoft.com/office/drawing/2014/main" id="{036D47CE-C026-4576-6623-92D4C445AB91}"/>
              </a:ext>
            </a:extLst>
          </p:cNvPr>
          <p:cNvSpPr>
            <a:spLocks noGrp="1"/>
          </p:cNvSpPr>
          <p:nvPr>
            <p:ph type="title" hasCustomPrompt="1"/>
          </p:nvPr>
        </p:nvSpPr>
        <p:spPr>
          <a:xfrm>
            <a:off x="508000" y="716703"/>
            <a:ext cx="2589211" cy="659510"/>
          </a:xfrm>
          <a:prstGeom prst="rect">
            <a:avLst/>
          </a:prstGeom>
        </p:spPr>
        <p:txBody>
          <a:bodyPr anchor="b" anchorCtr="0"/>
          <a:lstStyle>
            <a:lvl1pPr algn="r">
              <a:defRPr sz="2400" b="1" i="0">
                <a:solidFill>
                  <a:schemeClr val="bg1"/>
                </a:solidFill>
                <a:latin typeface="Arial Nova" panose="020B0504020202020204" pitchFamily="34" charset="0"/>
              </a:defRPr>
            </a:lvl1pPr>
          </a:lstStyle>
          <a:p>
            <a:r>
              <a:rPr lang="en-US"/>
              <a:t>Image caption</a:t>
            </a:r>
          </a:p>
        </p:txBody>
      </p:sp>
      <p:sp>
        <p:nvSpPr>
          <p:cNvPr id="30" name="Picture Placeholder 29">
            <a:extLst>
              <a:ext uri="{FF2B5EF4-FFF2-40B4-BE49-F238E27FC236}">
                <a16:creationId xmlns:a16="http://schemas.microsoft.com/office/drawing/2014/main" id="{D5EE23D3-62C9-F89B-2298-C4E9FE470180}"/>
              </a:ext>
            </a:extLst>
          </p:cNvPr>
          <p:cNvSpPr>
            <a:spLocks noGrp="1"/>
          </p:cNvSpPr>
          <p:nvPr>
            <p:ph type="pic" sz="quarter" idx="13"/>
          </p:nvPr>
        </p:nvSpPr>
        <p:spPr>
          <a:xfrm>
            <a:off x="2028372" y="-19050"/>
            <a:ext cx="10163628" cy="6919686"/>
          </a:xfrm>
          <a:custGeom>
            <a:avLst/>
            <a:gdLst>
              <a:gd name="connsiteX0" fmla="*/ 0 w 10223500"/>
              <a:gd name="connsiteY0" fmla="*/ 0 h 6896100"/>
              <a:gd name="connsiteX1" fmla="*/ 10223500 w 10223500"/>
              <a:gd name="connsiteY1" fmla="*/ 0 h 6896100"/>
              <a:gd name="connsiteX2" fmla="*/ 10223500 w 10223500"/>
              <a:gd name="connsiteY2" fmla="*/ 6896100 h 6896100"/>
              <a:gd name="connsiteX3" fmla="*/ 0 w 10223500"/>
              <a:gd name="connsiteY3" fmla="*/ 6896100 h 6896100"/>
              <a:gd name="connsiteX4" fmla="*/ 0 w 10223500"/>
              <a:gd name="connsiteY4" fmla="*/ 0 h 6896100"/>
              <a:gd name="connsiteX0" fmla="*/ 2413000 w 10223500"/>
              <a:gd name="connsiteY0" fmla="*/ 0 h 6896100"/>
              <a:gd name="connsiteX1" fmla="*/ 10223500 w 10223500"/>
              <a:gd name="connsiteY1" fmla="*/ 0 h 6896100"/>
              <a:gd name="connsiteX2" fmla="*/ 10223500 w 10223500"/>
              <a:gd name="connsiteY2" fmla="*/ 6896100 h 6896100"/>
              <a:gd name="connsiteX3" fmla="*/ 0 w 10223500"/>
              <a:gd name="connsiteY3" fmla="*/ 6896100 h 6896100"/>
              <a:gd name="connsiteX4" fmla="*/ 2413000 w 10223500"/>
              <a:gd name="connsiteY4" fmla="*/ 0 h 6896100"/>
              <a:gd name="connsiteX0" fmla="*/ 2336800 w 10147300"/>
              <a:gd name="connsiteY0" fmla="*/ 0 h 6908800"/>
              <a:gd name="connsiteX1" fmla="*/ 10147300 w 10147300"/>
              <a:gd name="connsiteY1" fmla="*/ 0 h 6908800"/>
              <a:gd name="connsiteX2" fmla="*/ 10147300 w 10147300"/>
              <a:gd name="connsiteY2" fmla="*/ 6896100 h 6908800"/>
              <a:gd name="connsiteX3" fmla="*/ 0 w 10147300"/>
              <a:gd name="connsiteY3" fmla="*/ 6908800 h 6908800"/>
              <a:gd name="connsiteX4" fmla="*/ 2336800 w 10147300"/>
              <a:gd name="connsiteY4" fmla="*/ 0 h 6908800"/>
              <a:gd name="connsiteX0" fmla="*/ 2320471 w 10147300"/>
              <a:gd name="connsiteY0" fmla="*/ 5443 h 6908800"/>
              <a:gd name="connsiteX1" fmla="*/ 10147300 w 10147300"/>
              <a:gd name="connsiteY1" fmla="*/ 0 h 6908800"/>
              <a:gd name="connsiteX2" fmla="*/ 10147300 w 10147300"/>
              <a:gd name="connsiteY2" fmla="*/ 6896100 h 6908800"/>
              <a:gd name="connsiteX3" fmla="*/ 0 w 10147300"/>
              <a:gd name="connsiteY3" fmla="*/ 6908800 h 6908800"/>
              <a:gd name="connsiteX4" fmla="*/ 2320471 w 10147300"/>
              <a:gd name="connsiteY4" fmla="*/ 5443 h 6908800"/>
              <a:gd name="connsiteX0" fmla="*/ 2336799 w 10163628"/>
              <a:gd name="connsiteY0" fmla="*/ 5443 h 6919686"/>
              <a:gd name="connsiteX1" fmla="*/ 10163628 w 10163628"/>
              <a:gd name="connsiteY1" fmla="*/ 0 h 6919686"/>
              <a:gd name="connsiteX2" fmla="*/ 10163628 w 10163628"/>
              <a:gd name="connsiteY2" fmla="*/ 6896100 h 6919686"/>
              <a:gd name="connsiteX3" fmla="*/ 0 w 10163628"/>
              <a:gd name="connsiteY3" fmla="*/ 6919686 h 6919686"/>
              <a:gd name="connsiteX4" fmla="*/ 2336799 w 10163628"/>
              <a:gd name="connsiteY4" fmla="*/ 5443 h 6919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63628" h="6919686">
                <a:moveTo>
                  <a:pt x="2336799" y="5443"/>
                </a:moveTo>
                <a:lnTo>
                  <a:pt x="10163628" y="0"/>
                </a:lnTo>
                <a:lnTo>
                  <a:pt x="10163628" y="6896100"/>
                </a:lnTo>
                <a:lnTo>
                  <a:pt x="0" y="6919686"/>
                </a:lnTo>
                <a:lnTo>
                  <a:pt x="2336799" y="5443"/>
                </a:lnTo>
                <a:close/>
              </a:path>
            </a:pathLst>
          </a:custGeom>
        </p:spPr>
        <p:txBody>
          <a:bodyPr/>
          <a:lstStyle/>
          <a:p>
            <a:endParaRPr lang="en-US"/>
          </a:p>
        </p:txBody>
      </p:sp>
      <p:sp>
        <p:nvSpPr>
          <p:cNvPr id="26" name="Freeform 25">
            <a:extLst>
              <a:ext uri="{FF2B5EF4-FFF2-40B4-BE49-F238E27FC236}">
                <a16:creationId xmlns:a16="http://schemas.microsoft.com/office/drawing/2014/main" id="{B81BE51D-7B93-1F49-048D-85F74F29D5FF}"/>
              </a:ext>
            </a:extLst>
          </p:cNvPr>
          <p:cNvSpPr/>
          <p:nvPr userDrawn="1"/>
        </p:nvSpPr>
        <p:spPr>
          <a:xfrm>
            <a:off x="-12700" y="-12698"/>
            <a:ext cx="4387533" cy="6896099"/>
          </a:xfrm>
          <a:custGeom>
            <a:avLst/>
            <a:gdLst>
              <a:gd name="connsiteX0" fmla="*/ 0 w 4387533"/>
              <a:gd name="connsiteY0" fmla="*/ 0 h 6896099"/>
              <a:gd name="connsiteX1" fmla="*/ 4387533 w 4387533"/>
              <a:gd name="connsiteY1" fmla="*/ 0 h 6896099"/>
              <a:gd name="connsiteX2" fmla="*/ 4384300 w 4387533"/>
              <a:gd name="connsiteY2" fmla="*/ 10225 h 6896099"/>
              <a:gd name="connsiteX3" fmla="*/ 2056973 w 4387533"/>
              <a:gd name="connsiteY3" fmla="*/ 6896099 h 6896099"/>
              <a:gd name="connsiteX4" fmla="*/ 0 w 4387533"/>
              <a:gd name="connsiteY4" fmla="*/ 6896099 h 6896099"/>
              <a:gd name="connsiteX5" fmla="*/ 0 w 4387533"/>
              <a:gd name="connsiteY5" fmla="*/ 0 h 6896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7533" h="6896099">
                <a:moveTo>
                  <a:pt x="0" y="0"/>
                </a:moveTo>
                <a:lnTo>
                  <a:pt x="4387533" y="0"/>
                </a:lnTo>
                <a:lnTo>
                  <a:pt x="4384300" y="10225"/>
                </a:lnTo>
                <a:lnTo>
                  <a:pt x="2056973" y="6896099"/>
                </a:lnTo>
                <a:lnTo>
                  <a:pt x="0" y="6896099"/>
                </a:lnTo>
                <a:lnTo>
                  <a:pt x="0" y="0"/>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xt Placeholder 8">
            <a:extLst>
              <a:ext uri="{FF2B5EF4-FFF2-40B4-BE49-F238E27FC236}">
                <a16:creationId xmlns:a16="http://schemas.microsoft.com/office/drawing/2014/main" id="{E1DC9CFD-11B0-42E3-7CC3-62C52FA7EAD0}"/>
              </a:ext>
            </a:extLst>
          </p:cNvPr>
          <p:cNvSpPr>
            <a:spLocks noGrp="1"/>
          </p:cNvSpPr>
          <p:nvPr>
            <p:ph type="body" sz="quarter" idx="11" hasCustomPrompt="1"/>
          </p:nvPr>
        </p:nvSpPr>
        <p:spPr>
          <a:xfrm>
            <a:off x="508000" y="716702"/>
            <a:ext cx="2589211" cy="659510"/>
          </a:xfrm>
          <a:prstGeom prst="rect">
            <a:avLst/>
          </a:prstGeom>
        </p:spPr>
        <p:txBody>
          <a:bodyPr anchor="b"/>
          <a:lstStyle>
            <a:lvl1pPr marL="0" indent="0" algn="r">
              <a:lnSpc>
                <a:spcPct val="100000"/>
              </a:lnSpc>
              <a:buNone/>
              <a:defRPr sz="2400" b="1" i="0">
                <a:solidFill>
                  <a:schemeClr val="bg1"/>
                </a:solidFill>
                <a:latin typeface="Arial Nova" panose="020B0504020202020204" pitchFamily="34" charset="0"/>
              </a:defRPr>
            </a:lvl1pPr>
            <a:lvl2pPr marL="457200" indent="0">
              <a:buNone/>
              <a:defRPr sz="2000" b="1" i="0">
                <a:latin typeface="Arial Nova" panose="020B0504020202020204" pitchFamily="34" charset="0"/>
              </a:defRPr>
            </a:lvl2pPr>
            <a:lvl3pPr marL="914400" indent="0">
              <a:buNone/>
              <a:defRPr sz="2000" b="1" i="0">
                <a:latin typeface="Arial Nova" panose="020B0504020202020204" pitchFamily="34" charset="0"/>
              </a:defRPr>
            </a:lvl3pPr>
            <a:lvl4pPr marL="1371600" indent="0">
              <a:buNone/>
              <a:defRPr sz="2000" b="1" i="0">
                <a:latin typeface="Arial Nova" panose="020B0504020202020204" pitchFamily="34" charset="0"/>
              </a:defRPr>
            </a:lvl4pPr>
            <a:lvl5pPr marL="1828800" indent="0">
              <a:buNone/>
              <a:defRPr sz="2000" b="1" i="0">
                <a:latin typeface="Arial Nova" panose="020B0504020202020204" pitchFamily="34" charset="0"/>
              </a:defRPr>
            </a:lvl5pPr>
          </a:lstStyle>
          <a:p>
            <a:pPr lvl="0"/>
            <a:r>
              <a:rPr lang="en-US"/>
              <a:t>Image caption</a:t>
            </a:r>
          </a:p>
        </p:txBody>
      </p:sp>
      <p:sp>
        <p:nvSpPr>
          <p:cNvPr id="6" name="Text Placeholder 8">
            <a:extLst>
              <a:ext uri="{FF2B5EF4-FFF2-40B4-BE49-F238E27FC236}">
                <a16:creationId xmlns:a16="http://schemas.microsoft.com/office/drawing/2014/main" id="{268D8F93-43B2-9812-EF96-30894140C502}"/>
              </a:ext>
            </a:extLst>
          </p:cNvPr>
          <p:cNvSpPr>
            <a:spLocks noGrp="1"/>
          </p:cNvSpPr>
          <p:nvPr>
            <p:ph type="body" sz="quarter" idx="12" hasCustomPrompt="1"/>
          </p:nvPr>
        </p:nvSpPr>
        <p:spPr>
          <a:xfrm>
            <a:off x="508000" y="1445364"/>
            <a:ext cx="2589212" cy="1437536"/>
          </a:xfrm>
          <a:prstGeom prst="rect">
            <a:avLst/>
          </a:prstGeom>
        </p:spPr>
        <p:txBody>
          <a:bodyPr/>
          <a:lstStyle>
            <a:lvl1pPr marL="0" indent="0" algn="r">
              <a:lnSpc>
                <a:spcPct val="100000"/>
              </a:lnSpc>
              <a:buNone/>
              <a:defRPr sz="1600" b="0" i="0">
                <a:solidFill>
                  <a:schemeClr val="bg1"/>
                </a:solidFill>
                <a:latin typeface="Arial Nova" panose="020B0504020202020204" pitchFamily="34" charset="0"/>
              </a:defRPr>
            </a:lvl1pPr>
            <a:lvl2pPr marL="457200" indent="0">
              <a:buNone/>
              <a:defRPr sz="2000" b="1" i="0">
                <a:latin typeface="Arial Nova" panose="020B0504020202020204" pitchFamily="34" charset="0"/>
              </a:defRPr>
            </a:lvl2pPr>
            <a:lvl3pPr marL="914400" indent="0">
              <a:buNone/>
              <a:defRPr sz="2000" b="1" i="0">
                <a:latin typeface="Arial Nova" panose="020B0504020202020204" pitchFamily="34" charset="0"/>
              </a:defRPr>
            </a:lvl3pPr>
            <a:lvl4pPr marL="1371600" indent="0">
              <a:buNone/>
              <a:defRPr sz="2000" b="1" i="0">
                <a:latin typeface="Arial Nova" panose="020B0504020202020204" pitchFamily="34" charset="0"/>
              </a:defRPr>
            </a:lvl4pPr>
            <a:lvl5pPr marL="1828800" indent="0">
              <a:buNone/>
              <a:defRPr sz="2000" b="1" i="0">
                <a:latin typeface="Arial Nova" panose="020B0504020202020204" pitchFamily="34" charset="0"/>
              </a:defRPr>
            </a:lvl5pPr>
          </a:lstStyle>
          <a:p>
            <a:pPr lvl="0"/>
            <a:r>
              <a:rPr lang="en-US"/>
              <a:t>Text</a:t>
            </a:r>
          </a:p>
        </p:txBody>
      </p:sp>
    </p:spTree>
    <p:extLst>
      <p:ext uri="{BB962C8B-B14F-4D97-AF65-F5344CB8AC3E}">
        <p14:creationId xmlns:p14="http://schemas.microsoft.com/office/powerpoint/2010/main" val="4201457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0631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C2069-EF6C-54AB-8B23-E8E13B3C6D66}"/>
              </a:ext>
            </a:extLst>
          </p:cNvPr>
          <p:cNvSpPr>
            <a:spLocks noGrp="1"/>
          </p:cNvSpPr>
          <p:nvPr>
            <p:ph type="title" hasCustomPrompt="1"/>
          </p:nvPr>
        </p:nvSpPr>
        <p:spPr>
          <a:xfrm>
            <a:off x="1050942" y="602682"/>
            <a:ext cx="10163158" cy="731520"/>
          </a:xfrm>
          <a:prstGeom prst="rect">
            <a:avLst/>
          </a:prstGeom>
        </p:spPr>
        <p:txBody>
          <a:bodyPr/>
          <a:lstStyle>
            <a:lvl1pPr>
              <a:defRPr b="1" i="0">
                <a:solidFill>
                  <a:schemeClr val="tx2"/>
                </a:solidFill>
                <a:latin typeface="Arial Nova" panose="020B0504020202020204" pitchFamily="34" charset="0"/>
              </a:defRPr>
            </a:lvl1pPr>
          </a:lstStyle>
          <a:p>
            <a:r>
              <a:rPr lang="en-US"/>
              <a:t>Slide Title</a:t>
            </a:r>
          </a:p>
        </p:txBody>
      </p:sp>
      <p:sp>
        <p:nvSpPr>
          <p:cNvPr id="13" name="Freeform 12">
            <a:extLst>
              <a:ext uri="{FF2B5EF4-FFF2-40B4-BE49-F238E27FC236}">
                <a16:creationId xmlns:a16="http://schemas.microsoft.com/office/drawing/2014/main" id="{1AEC9AA0-D1B0-7B2E-18DE-14D85A9CEB59}"/>
              </a:ext>
            </a:extLst>
          </p:cNvPr>
          <p:cNvSpPr/>
          <p:nvPr userDrawn="1"/>
        </p:nvSpPr>
        <p:spPr>
          <a:xfrm rot="16200000">
            <a:off x="1522302" y="3074318"/>
            <a:ext cx="2262763" cy="5362231"/>
          </a:xfrm>
          <a:custGeom>
            <a:avLst/>
            <a:gdLst>
              <a:gd name="connsiteX0" fmla="*/ 2262763 w 2262763"/>
              <a:gd name="connsiteY0" fmla="*/ 0 h 5362231"/>
              <a:gd name="connsiteX1" fmla="*/ 2262763 w 2262763"/>
              <a:gd name="connsiteY1" fmla="*/ 4857876 h 5362231"/>
              <a:gd name="connsiteX2" fmla="*/ 1576553 w 2262763"/>
              <a:gd name="connsiteY2" fmla="*/ 5291911 h 5362231"/>
              <a:gd name="connsiteX3" fmla="*/ 235794 w 2262763"/>
              <a:gd name="connsiteY3" fmla="*/ 4650292 h 5362231"/>
              <a:gd name="connsiteX4" fmla="*/ 23680 w 2262763"/>
              <a:gd name="connsiteY4" fmla="*/ 4512486 h 5362231"/>
              <a:gd name="connsiteX5" fmla="*/ 0 w 2262763"/>
              <a:gd name="connsiteY5" fmla="*/ 4488026 h 5362231"/>
              <a:gd name="connsiteX6" fmla="*/ 0 w 2262763"/>
              <a:gd name="connsiteY6" fmla="*/ 3399598 h 5362231"/>
              <a:gd name="connsiteX7" fmla="*/ 1660197 w 2262763"/>
              <a:gd name="connsiteY7" fmla="*/ 0 h 5362231"/>
              <a:gd name="connsiteX8" fmla="*/ 2262763 w 2262763"/>
              <a:gd name="connsiteY8" fmla="*/ 0 h 5362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2763" h="5362231">
                <a:moveTo>
                  <a:pt x="2262763" y="0"/>
                </a:moveTo>
                <a:lnTo>
                  <a:pt x="2262763" y="4857876"/>
                </a:lnTo>
                <a:cubicBezTo>
                  <a:pt x="2262763" y="5620273"/>
                  <a:pt x="1576553" y="5291911"/>
                  <a:pt x="1576553" y="5291911"/>
                </a:cubicBezTo>
                <a:lnTo>
                  <a:pt x="235794" y="4650292"/>
                </a:lnTo>
                <a:cubicBezTo>
                  <a:pt x="150026" y="4609247"/>
                  <a:pt x="80204" y="4562634"/>
                  <a:pt x="23680" y="4512486"/>
                </a:cubicBezTo>
                <a:lnTo>
                  <a:pt x="0" y="4488026"/>
                </a:lnTo>
                <a:lnTo>
                  <a:pt x="0" y="3399598"/>
                </a:lnTo>
                <a:lnTo>
                  <a:pt x="1660197" y="0"/>
                </a:lnTo>
                <a:lnTo>
                  <a:pt x="2262763" y="0"/>
                </a:lnTo>
                <a:close/>
              </a:path>
            </a:pathLst>
          </a:custGeom>
          <a:solidFill>
            <a:srgbClr val="C7C8C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BFEC45E5-5B10-144E-91F3-97275A581140}"/>
              </a:ext>
            </a:extLst>
          </p:cNvPr>
          <p:cNvSpPr/>
          <p:nvPr userDrawn="1"/>
        </p:nvSpPr>
        <p:spPr>
          <a:xfrm rot="16200000">
            <a:off x="4929508" y="4882304"/>
            <a:ext cx="1860552" cy="2148470"/>
          </a:xfrm>
          <a:custGeom>
            <a:avLst/>
            <a:gdLst>
              <a:gd name="connsiteX0" fmla="*/ 1859568 w 1860552"/>
              <a:gd name="connsiteY0" fmla="*/ 1025231 h 2148470"/>
              <a:gd name="connsiteX1" fmla="*/ 1557356 w 1860552"/>
              <a:gd name="connsiteY1" fmla="*/ 1388356 h 2148470"/>
              <a:gd name="connsiteX2" fmla="*/ 0 w 1860552"/>
              <a:gd name="connsiteY2" fmla="*/ 2148470 h 2148470"/>
              <a:gd name="connsiteX3" fmla="*/ 0 w 1860552"/>
              <a:gd name="connsiteY3" fmla="*/ 0 h 2148470"/>
              <a:gd name="connsiteX4" fmla="*/ 21861 w 1860552"/>
              <a:gd name="connsiteY4" fmla="*/ 5637 h 2148470"/>
              <a:gd name="connsiteX5" fmla="*/ 134342 w 1860552"/>
              <a:gd name="connsiteY5" fmla="*/ 46279 h 2148470"/>
              <a:gd name="connsiteX6" fmla="*/ 1554784 w 1860552"/>
              <a:gd name="connsiteY6" fmla="*/ 726024 h 2148470"/>
              <a:gd name="connsiteX7" fmla="*/ 1859568 w 1860552"/>
              <a:gd name="connsiteY7" fmla="*/ 1025231 h 2148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60552" h="2148470">
                <a:moveTo>
                  <a:pt x="1859568" y="1025231"/>
                </a:moveTo>
                <a:cubicBezTo>
                  <a:pt x="1880607" y="1230597"/>
                  <a:pt x="1557356" y="1388356"/>
                  <a:pt x="1557356" y="1388356"/>
                </a:cubicBezTo>
                <a:lnTo>
                  <a:pt x="0" y="2148470"/>
                </a:lnTo>
                <a:lnTo>
                  <a:pt x="0" y="0"/>
                </a:lnTo>
                <a:lnTo>
                  <a:pt x="21861" y="5637"/>
                </a:lnTo>
                <a:cubicBezTo>
                  <a:pt x="91438" y="25748"/>
                  <a:pt x="134342" y="46279"/>
                  <a:pt x="134342" y="46279"/>
                </a:cubicBezTo>
                <a:lnTo>
                  <a:pt x="1554784" y="726024"/>
                </a:lnTo>
                <a:cubicBezTo>
                  <a:pt x="1769307" y="828699"/>
                  <a:pt x="1850005" y="931883"/>
                  <a:pt x="1859568" y="1025231"/>
                </a:cubicBezTo>
                <a:close/>
              </a:path>
            </a:pathLst>
          </a:custGeom>
          <a:noFill/>
          <a:ln w="12700">
            <a:solidFill>
              <a:srgbClr val="77787B"/>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Freeform 2">
            <a:extLst>
              <a:ext uri="{FF2B5EF4-FFF2-40B4-BE49-F238E27FC236}">
                <a16:creationId xmlns:a16="http://schemas.microsoft.com/office/drawing/2014/main" id="{28439E08-5EE1-DB28-FCC5-8D8FC85930D3}"/>
              </a:ext>
            </a:extLst>
          </p:cNvPr>
          <p:cNvSpPr/>
          <p:nvPr userDrawn="1"/>
        </p:nvSpPr>
        <p:spPr>
          <a:xfrm>
            <a:off x="6337321" y="4563039"/>
            <a:ext cx="5891255" cy="2323777"/>
          </a:xfrm>
          <a:custGeom>
            <a:avLst/>
            <a:gdLst>
              <a:gd name="connsiteX0" fmla="*/ 511911 w 5891255"/>
              <a:gd name="connsiteY0" fmla="*/ 0 h 2323777"/>
              <a:gd name="connsiteX1" fmla="*/ 5891255 w 5891255"/>
              <a:gd name="connsiteY1" fmla="*/ 0 h 2323777"/>
              <a:gd name="connsiteX2" fmla="*/ 5891255 w 5891255"/>
              <a:gd name="connsiteY2" fmla="*/ 2323777 h 2323777"/>
              <a:gd name="connsiteX3" fmla="*/ 885039 w 5891255"/>
              <a:gd name="connsiteY3" fmla="*/ 2323777 h 2323777"/>
              <a:gd name="connsiteX4" fmla="*/ 84670 w 5891255"/>
              <a:gd name="connsiteY4" fmla="*/ 683968 h 2323777"/>
              <a:gd name="connsiteX5" fmla="*/ 511911 w 5891255"/>
              <a:gd name="connsiteY5" fmla="*/ 0 h 2323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91255" h="2323777">
                <a:moveTo>
                  <a:pt x="511911" y="0"/>
                </a:moveTo>
                <a:lnTo>
                  <a:pt x="5891255" y="0"/>
                </a:lnTo>
                <a:lnTo>
                  <a:pt x="5891255" y="2323777"/>
                </a:lnTo>
                <a:lnTo>
                  <a:pt x="885039" y="2323777"/>
                </a:lnTo>
                <a:lnTo>
                  <a:pt x="84670" y="683968"/>
                </a:lnTo>
                <a:cubicBezTo>
                  <a:pt x="-249168" y="0"/>
                  <a:pt x="511911" y="0"/>
                  <a:pt x="511911" y="0"/>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Content Placeholder 4">
            <a:extLst>
              <a:ext uri="{FF2B5EF4-FFF2-40B4-BE49-F238E27FC236}">
                <a16:creationId xmlns:a16="http://schemas.microsoft.com/office/drawing/2014/main" id="{A1F7D8CF-CF05-39EC-C927-FC354D0D02C9}"/>
              </a:ext>
            </a:extLst>
          </p:cNvPr>
          <p:cNvSpPr>
            <a:spLocks noGrp="1"/>
          </p:cNvSpPr>
          <p:nvPr>
            <p:ph sz="quarter" idx="10"/>
          </p:nvPr>
        </p:nvSpPr>
        <p:spPr>
          <a:xfrm>
            <a:off x="1050925" y="1441174"/>
            <a:ext cx="10163175" cy="289270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36627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6B5466E-7E07-D65B-F3E4-BCBDEA95B745}"/>
              </a:ext>
            </a:extLst>
          </p:cNvPr>
          <p:cNvSpPr>
            <a:spLocks noGrp="1"/>
          </p:cNvSpPr>
          <p:nvPr>
            <p:ph sz="quarter" idx="17"/>
          </p:nvPr>
        </p:nvSpPr>
        <p:spPr>
          <a:xfrm>
            <a:off x="1066800" y="2349500"/>
            <a:ext cx="10058400" cy="30734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a:extLst>
              <a:ext uri="{FF2B5EF4-FFF2-40B4-BE49-F238E27FC236}">
                <a16:creationId xmlns:a16="http://schemas.microsoft.com/office/drawing/2014/main" id="{664A0B36-435A-CFCE-8E75-73EACA0DA76A}"/>
              </a:ext>
            </a:extLst>
          </p:cNvPr>
          <p:cNvSpPr>
            <a:spLocks noGrp="1"/>
          </p:cNvSpPr>
          <p:nvPr>
            <p:ph type="title" hasCustomPrompt="1"/>
          </p:nvPr>
        </p:nvSpPr>
        <p:spPr>
          <a:xfrm>
            <a:off x="2374898" y="602682"/>
            <a:ext cx="8750301" cy="731520"/>
          </a:xfrm>
          <a:prstGeom prst="rect">
            <a:avLst/>
          </a:prstGeom>
        </p:spPr>
        <p:txBody>
          <a:bodyPr/>
          <a:lstStyle>
            <a:lvl1pPr algn="r">
              <a:defRPr b="1" i="0">
                <a:solidFill>
                  <a:schemeClr val="tx2"/>
                </a:solidFill>
                <a:latin typeface="Arial Nova" panose="020B0504020202020204" pitchFamily="34" charset="0"/>
              </a:defRPr>
            </a:lvl1pPr>
          </a:lstStyle>
          <a:p>
            <a:r>
              <a:rPr lang="en-US"/>
              <a:t>Slide Title</a:t>
            </a:r>
          </a:p>
        </p:txBody>
      </p:sp>
      <p:sp>
        <p:nvSpPr>
          <p:cNvPr id="16" name="Freeform 15">
            <a:extLst>
              <a:ext uri="{FF2B5EF4-FFF2-40B4-BE49-F238E27FC236}">
                <a16:creationId xmlns:a16="http://schemas.microsoft.com/office/drawing/2014/main" id="{39A0EC0E-CA88-5C67-2082-6869CD8DB918}"/>
              </a:ext>
            </a:extLst>
          </p:cNvPr>
          <p:cNvSpPr/>
          <p:nvPr userDrawn="1"/>
        </p:nvSpPr>
        <p:spPr>
          <a:xfrm>
            <a:off x="9676608" y="5017892"/>
            <a:ext cx="2524536" cy="1849253"/>
          </a:xfrm>
          <a:custGeom>
            <a:avLst/>
            <a:gdLst>
              <a:gd name="connsiteX0" fmla="*/ 2524536 w 2524536"/>
              <a:gd name="connsiteY0" fmla="*/ 0 h 1849253"/>
              <a:gd name="connsiteX1" fmla="*/ 2524536 w 2524536"/>
              <a:gd name="connsiteY1" fmla="*/ 1849253 h 1849253"/>
              <a:gd name="connsiteX2" fmla="*/ 0 w 2524536"/>
              <a:gd name="connsiteY2" fmla="*/ 1849253 h 1849253"/>
              <a:gd name="connsiteX3" fmla="*/ 39430 w 2524536"/>
              <a:gd name="connsiteY3" fmla="*/ 1740869 h 1849253"/>
              <a:gd name="connsiteX4" fmla="*/ 395065 w 2524536"/>
              <a:gd name="connsiteY4" fmla="*/ 1301061 h 1849253"/>
              <a:gd name="connsiteX5" fmla="*/ 2343870 w 2524536"/>
              <a:gd name="connsiteY5" fmla="*/ 80456 h 1849253"/>
              <a:gd name="connsiteX6" fmla="*/ 2514837 w 2524536"/>
              <a:gd name="connsiteY6" fmla="*/ 2025 h 1849253"/>
              <a:gd name="connsiteX7" fmla="*/ 2524536 w 2524536"/>
              <a:gd name="connsiteY7" fmla="*/ 0 h 184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24536" h="1849253">
                <a:moveTo>
                  <a:pt x="2524536" y="0"/>
                </a:moveTo>
                <a:lnTo>
                  <a:pt x="2524536" y="1849253"/>
                </a:lnTo>
                <a:lnTo>
                  <a:pt x="0" y="1849253"/>
                </a:lnTo>
                <a:lnTo>
                  <a:pt x="39430" y="1740869"/>
                </a:lnTo>
                <a:cubicBezTo>
                  <a:pt x="141607" y="1459800"/>
                  <a:pt x="395065" y="1301061"/>
                  <a:pt x="395065" y="1301061"/>
                </a:cubicBezTo>
                <a:lnTo>
                  <a:pt x="2343870" y="80456"/>
                </a:lnTo>
                <a:cubicBezTo>
                  <a:pt x="2403733" y="42963"/>
                  <a:pt x="2460801" y="17638"/>
                  <a:pt x="2514837" y="2025"/>
                </a:cubicBezTo>
                <a:lnTo>
                  <a:pt x="2524536" y="0"/>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4EFDD5F7-60DD-612B-2FE7-43F08BB9638D}"/>
              </a:ext>
            </a:extLst>
          </p:cNvPr>
          <p:cNvSpPr/>
          <p:nvPr userDrawn="1"/>
        </p:nvSpPr>
        <p:spPr>
          <a:xfrm rot="5400000">
            <a:off x="848608" y="-904542"/>
            <a:ext cx="1510944" cy="3265165"/>
          </a:xfrm>
          <a:custGeom>
            <a:avLst/>
            <a:gdLst>
              <a:gd name="connsiteX0" fmla="*/ 0 w 1510944"/>
              <a:gd name="connsiteY0" fmla="*/ 3265165 h 3265165"/>
              <a:gd name="connsiteX1" fmla="*/ 0 w 1510944"/>
              <a:gd name="connsiteY1" fmla="*/ 0 h 3265165"/>
              <a:gd name="connsiteX2" fmla="*/ 1412169 w 1510944"/>
              <a:gd name="connsiteY2" fmla="*/ 2255781 h 3265165"/>
              <a:gd name="connsiteX3" fmla="*/ 1233277 w 1510944"/>
              <a:gd name="connsiteY3" fmla="*/ 3034631 h 3265165"/>
              <a:gd name="connsiteX4" fmla="*/ 865364 w 1510944"/>
              <a:gd name="connsiteY4" fmla="*/ 3265165 h 3265165"/>
              <a:gd name="connsiteX5" fmla="*/ 0 w 1510944"/>
              <a:gd name="connsiteY5" fmla="*/ 3265165 h 3265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0944" h="3265165">
                <a:moveTo>
                  <a:pt x="0" y="3265165"/>
                </a:moveTo>
                <a:lnTo>
                  <a:pt x="0" y="0"/>
                </a:lnTo>
                <a:lnTo>
                  <a:pt x="1412169" y="2255781"/>
                </a:lnTo>
                <a:cubicBezTo>
                  <a:pt x="1712114" y="2734619"/>
                  <a:pt x="1233277" y="3034631"/>
                  <a:pt x="1233277" y="3034631"/>
                </a:cubicBezTo>
                <a:lnTo>
                  <a:pt x="865364" y="3265165"/>
                </a:lnTo>
                <a:lnTo>
                  <a:pt x="0" y="3265165"/>
                </a:lnTo>
                <a:close/>
              </a:path>
            </a:pathLst>
          </a:custGeom>
          <a:solidFill>
            <a:srgbClr val="C7C8C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 Placeholder 25">
            <a:extLst>
              <a:ext uri="{FF2B5EF4-FFF2-40B4-BE49-F238E27FC236}">
                <a16:creationId xmlns:a16="http://schemas.microsoft.com/office/drawing/2014/main" id="{B32A0899-47FC-DFBA-742F-1C61701DF9CB}"/>
              </a:ext>
            </a:extLst>
          </p:cNvPr>
          <p:cNvSpPr>
            <a:spLocks noGrp="1"/>
          </p:cNvSpPr>
          <p:nvPr>
            <p:ph type="body" sz="quarter" idx="12" hasCustomPrompt="1"/>
          </p:nvPr>
        </p:nvSpPr>
        <p:spPr>
          <a:xfrm>
            <a:off x="2374900" y="1413260"/>
            <a:ext cx="8750300" cy="520888"/>
          </a:xfrm>
          <a:prstGeom prst="rect">
            <a:avLst/>
          </a:prstGeom>
        </p:spPr>
        <p:txBody>
          <a:bodyPr/>
          <a:lstStyle>
            <a:lvl1pPr marL="0" indent="0" algn="r">
              <a:buNone/>
              <a:defRPr sz="2400" b="0" i="1">
                <a:solidFill>
                  <a:schemeClr val="tx1"/>
                </a:solidFill>
                <a:latin typeface="Arial Nova Light" panose="020F0302020204030204" pitchFamily="34" charset="0"/>
                <a:cs typeface="Arial Nova Light" panose="020F0302020204030204" pitchFamily="34" charset="0"/>
              </a:defRPr>
            </a:lvl1pPr>
          </a:lstStyle>
          <a:p>
            <a:pPr lvl="0"/>
            <a:r>
              <a:rPr lang="en-US"/>
              <a:t>Subtitle</a:t>
            </a:r>
          </a:p>
        </p:txBody>
      </p:sp>
      <p:sp>
        <p:nvSpPr>
          <p:cNvPr id="7" name="Footer Placeholder 6">
            <a:extLst>
              <a:ext uri="{FF2B5EF4-FFF2-40B4-BE49-F238E27FC236}">
                <a16:creationId xmlns:a16="http://schemas.microsoft.com/office/drawing/2014/main" id="{F86C4BDE-0389-E529-1B8B-9B4EF8DA69B7}"/>
              </a:ext>
            </a:extLst>
          </p:cNvPr>
          <p:cNvSpPr>
            <a:spLocks noGrp="1"/>
          </p:cNvSpPr>
          <p:nvPr>
            <p:ph type="ftr" sz="quarter" idx="15"/>
          </p:nvPr>
        </p:nvSpPr>
        <p:spPr>
          <a:xfrm>
            <a:off x="305765" y="6356350"/>
            <a:ext cx="9370843" cy="365125"/>
          </a:xfrm>
        </p:spPr>
        <p:txBody>
          <a:bodyPr/>
          <a:lstStyle>
            <a:lvl1pPr algn="l">
              <a:defRPr/>
            </a:lvl1pPr>
          </a:lstStyle>
          <a:p>
            <a:endParaRPr lang="en-US"/>
          </a:p>
        </p:txBody>
      </p:sp>
      <p:sp>
        <p:nvSpPr>
          <p:cNvPr id="8" name="Slide Number Placeholder 7">
            <a:extLst>
              <a:ext uri="{FF2B5EF4-FFF2-40B4-BE49-F238E27FC236}">
                <a16:creationId xmlns:a16="http://schemas.microsoft.com/office/drawing/2014/main" id="{BA15C86F-F6F2-B694-6BAA-B6AFC573D5BE}"/>
              </a:ext>
            </a:extLst>
          </p:cNvPr>
          <p:cNvSpPr>
            <a:spLocks noGrp="1"/>
          </p:cNvSpPr>
          <p:nvPr>
            <p:ph type="sldNum" sz="quarter" idx="16"/>
          </p:nvPr>
        </p:nvSpPr>
        <p:spPr/>
        <p:txBody>
          <a:bodyPr/>
          <a:lstStyle>
            <a:lvl1pPr>
              <a:defRPr>
                <a:solidFill>
                  <a:schemeClr val="bg1"/>
                </a:solidFill>
              </a:defRPr>
            </a:lvl1pPr>
          </a:lstStyle>
          <a:p>
            <a:fld id="{14FDF079-298B-A245-89CF-54D390D492C1}" type="slidenum">
              <a:rPr lang="en-US" smtClean="0"/>
              <a:pPr/>
              <a:t>‹#›</a:t>
            </a:fld>
            <a:endParaRPr lang="en-US"/>
          </a:p>
        </p:txBody>
      </p:sp>
    </p:spTree>
    <p:extLst>
      <p:ext uri="{BB962C8B-B14F-4D97-AF65-F5344CB8AC3E}">
        <p14:creationId xmlns:p14="http://schemas.microsoft.com/office/powerpoint/2010/main" val="3518876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10E0FA5-2A93-2639-5AE8-761E1C55FC88}"/>
              </a:ext>
            </a:extLst>
          </p:cNvPr>
          <p:cNvSpPr>
            <a:spLocks noGrp="1"/>
          </p:cNvSpPr>
          <p:nvPr>
            <p:ph sz="quarter" idx="14"/>
          </p:nvPr>
        </p:nvSpPr>
        <p:spPr>
          <a:xfrm>
            <a:off x="4117975" y="1733550"/>
            <a:ext cx="7096125" cy="41227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A23E32FD-D038-CE1A-4E85-F86E8FA54F5A}"/>
              </a:ext>
            </a:extLst>
          </p:cNvPr>
          <p:cNvSpPr>
            <a:spLocks noGrp="1"/>
          </p:cNvSpPr>
          <p:nvPr>
            <p:ph type="title" hasCustomPrompt="1"/>
          </p:nvPr>
        </p:nvSpPr>
        <p:spPr>
          <a:xfrm>
            <a:off x="4118474" y="602682"/>
            <a:ext cx="7095626" cy="731520"/>
          </a:xfrm>
          <a:prstGeom prst="rect">
            <a:avLst/>
          </a:prstGeom>
        </p:spPr>
        <p:txBody>
          <a:bodyPr/>
          <a:lstStyle>
            <a:lvl1pPr>
              <a:defRPr b="1" i="0">
                <a:solidFill>
                  <a:schemeClr val="tx2"/>
                </a:solidFill>
                <a:latin typeface="Arial Nova" panose="020B0504020202020204" pitchFamily="34" charset="0"/>
              </a:defRPr>
            </a:lvl1pPr>
          </a:lstStyle>
          <a:p>
            <a:r>
              <a:rPr lang="en-US"/>
              <a:t>Slide Title</a:t>
            </a:r>
          </a:p>
        </p:txBody>
      </p:sp>
      <p:sp>
        <p:nvSpPr>
          <p:cNvPr id="10" name="Freeform 9">
            <a:extLst>
              <a:ext uri="{FF2B5EF4-FFF2-40B4-BE49-F238E27FC236}">
                <a16:creationId xmlns:a16="http://schemas.microsoft.com/office/drawing/2014/main" id="{CC082836-5BA3-7AF6-E8C3-C49671FE2514}"/>
              </a:ext>
            </a:extLst>
          </p:cNvPr>
          <p:cNvSpPr/>
          <p:nvPr/>
        </p:nvSpPr>
        <p:spPr>
          <a:xfrm>
            <a:off x="2289433" y="-27432"/>
            <a:ext cx="1829042" cy="1019385"/>
          </a:xfrm>
          <a:custGeom>
            <a:avLst/>
            <a:gdLst>
              <a:gd name="connsiteX0" fmla="*/ 0 w 1829042"/>
              <a:gd name="connsiteY0" fmla="*/ 0 h 1019385"/>
              <a:gd name="connsiteX1" fmla="*/ 1829042 w 1829042"/>
              <a:gd name="connsiteY1" fmla="*/ 0 h 1019385"/>
              <a:gd name="connsiteX2" fmla="*/ 1604569 w 1829042"/>
              <a:gd name="connsiteY2" fmla="*/ 664116 h 1019385"/>
              <a:gd name="connsiteX3" fmla="*/ 865794 w 1829042"/>
              <a:gd name="connsiteY3" fmla="*/ 843392 h 1019385"/>
              <a:gd name="connsiteX4" fmla="*/ 0 w 1829042"/>
              <a:gd name="connsiteY4" fmla="*/ 0 h 10193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9042" h="1019385">
                <a:moveTo>
                  <a:pt x="0" y="0"/>
                </a:moveTo>
                <a:lnTo>
                  <a:pt x="1829042" y="0"/>
                </a:lnTo>
                <a:lnTo>
                  <a:pt x="1604569" y="664116"/>
                </a:lnTo>
                <a:cubicBezTo>
                  <a:pt x="1375970" y="1340340"/>
                  <a:pt x="865794" y="843392"/>
                  <a:pt x="865794" y="843392"/>
                </a:cubicBezTo>
                <a:lnTo>
                  <a:pt x="0" y="0"/>
                </a:lnTo>
                <a:close/>
              </a:path>
            </a:pathLst>
          </a:custGeom>
          <a:solidFill>
            <a:srgbClr val="C7C8CA"/>
          </a:solidFill>
          <a:ln w="664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DB5CEF3-B96A-D079-EF77-89C0B828B3C6}"/>
              </a:ext>
            </a:extLst>
          </p:cNvPr>
          <p:cNvSpPr/>
          <p:nvPr userDrawn="1"/>
        </p:nvSpPr>
        <p:spPr>
          <a:xfrm rot="16200000">
            <a:off x="-881540" y="2689082"/>
            <a:ext cx="5059603" cy="3351386"/>
          </a:xfrm>
          <a:custGeom>
            <a:avLst/>
            <a:gdLst>
              <a:gd name="connsiteX0" fmla="*/ 5059603 w 5059603"/>
              <a:gd name="connsiteY0" fmla="*/ 2959564 h 3351386"/>
              <a:gd name="connsiteX1" fmla="*/ 4467193 w 5059603"/>
              <a:gd name="connsiteY1" fmla="*/ 3316269 h 3351386"/>
              <a:gd name="connsiteX2" fmla="*/ 0 w 5059603"/>
              <a:gd name="connsiteY2" fmla="*/ 1806407 h 3351386"/>
              <a:gd name="connsiteX3" fmla="*/ 0 w 5059603"/>
              <a:gd name="connsiteY3" fmla="*/ 0 h 3351386"/>
              <a:gd name="connsiteX4" fmla="*/ 4685533 w 5059603"/>
              <a:gd name="connsiteY4" fmla="*/ 0 h 3351386"/>
              <a:gd name="connsiteX5" fmla="*/ 5051154 w 5059603"/>
              <a:gd name="connsiteY5" fmla="*/ 2837734 h 3351386"/>
              <a:gd name="connsiteX6" fmla="*/ 5059603 w 5059603"/>
              <a:gd name="connsiteY6" fmla="*/ 2959564 h 3351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9603" h="3351386">
                <a:moveTo>
                  <a:pt x="5059603" y="2959564"/>
                </a:moveTo>
                <a:cubicBezTo>
                  <a:pt x="5060479" y="3516778"/>
                  <a:pt x="4467193" y="3316269"/>
                  <a:pt x="4467193" y="3316269"/>
                </a:cubicBezTo>
                <a:lnTo>
                  <a:pt x="0" y="1806407"/>
                </a:lnTo>
                <a:lnTo>
                  <a:pt x="0" y="0"/>
                </a:lnTo>
                <a:lnTo>
                  <a:pt x="4685533" y="0"/>
                </a:lnTo>
                <a:lnTo>
                  <a:pt x="5051154" y="2837734"/>
                </a:lnTo>
                <a:cubicBezTo>
                  <a:pt x="5056846" y="2881901"/>
                  <a:pt x="5059545" y="2922416"/>
                  <a:pt x="5059603" y="2959564"/>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10">
            <a:extLst>
              <a:ext uri="{FF2B5EF4-FFF2-40B4-BE49-F238E27FC236}">
                <a16:creationId xmlns:a16="http://schemas.microsoft.com/office/drawing/2014/main" id="{B438FB3A-B71A-DF16-609F-F71F6091BD2A}"/>
              </a:ext>
            </a:extLst>
          </p:cNvPr>
          <p:cNvSpPr/>
          <p:nvPr userDrawn="1"/>
        </p:nvSpPr>
        <p:spPr>
          <a:xfrm>
            <a:off x="-45720" y="-40132"/>
            <a:ext cx="3292768" cy="2032080"/>
          </a:xfrm>
          <a:custGeom>
            <a:avLst/>
            <a:gdLst>
              <a:gd name="connsiteX0" fmla="*/ 1092694 w 3292768"/>
              <a:gd name="connsiteY0" fmla="*/ 0 h 2032080"/>
              <a:gd name="connsiteX1" fmla="*/ 2003964 w 3292768"/>
              <a:gd name="connsiteY1" fmla="*/ 0 h 2032080"/>
              <a:gd name="connsiteX2" fmla="*/ 2008909 w 3292768"/>
              <a:gd name="connsiteY2" fmla="*/ 3637 h 2032080"/>
              <a:gd name="connsiteX3" fmla="*/ 2051507 w 3292768"/>
              <a:gd name="connsiteY3" fmla="*/ 40076 h 2032080"/>
              <a:gd name="connsiteX4" fmla="*/ 3107621 w 3292768"/>
              <a:gd name="connsiteY4" fmla="*/ 1068804 h 2032080"/>
              <a:gd name="connsiteX5" fmla="*/ 2911328 w 3292768"/>
              <a:gd name="connsiteY5" fmla="*/ 1657018 h 2032080"/>
              <a:gd name="connsiteX6" fmla="*/ 0 w 3292768"/>
              <a:gd name="connsiteY6" fmla="*/ 2032080 h 2032080"/>
              <a:gd name="connsiteX7" fmla="*/ 0 w 3292768"/>
              <a:gd name="connsiteY7" fmla="*/ 1099963 h 2032080"/>
              <a:gd name="connsiteX8" fmla="*/ 1039863 w 3292768"/>
              <a:gd name="connsiteY8" fmla="*/ 49316 h 2032080"/>
              <a:gd name="connsiteX9" fmla="*/ 1092694 w 3292768"/>
              <a:gd name="connsiteY9" fmla="*/ 0 h 2032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2768" h="2032080">
                <a:moveTo>
                  <a:pt x="1092694" y="0"/>
                </a:moveTo>
                <a:lnTo>
                  <a:pt x="2003964" y="0"/>
                </a:lnTo>
                <a:lnTo>
                  <a:pt x="2008909" y="3637"/>
                </a:lnTo>
                <a:cubicBezTo>
                  <a:pt x="2036428" y="25390"/>
                  <a:pt x="2051507" y="40076"/>
                  <a:pt x="2051507" y="40076"/>
                </a:cubicBezTo>
                <a:lnTo>
                  <a:pt x="3107621" y="1068804"/>
                </a:lnTo>
                <a:cubicBezTo>
                  <a:pt x="3617996" y="1566018"/>
                  <a:pt x="2911328" y="1657018"/>
                  <a:pt x="2911328" y="1657018"/>
                </a:cubicBezTo>
                <a:lnTo>
                  <a:pt x="0" y="2032080"/>
                </a:lnTo>
                <a:lnTo>
                  <a:pt x="0" y="1099963"/>
                </a:lnTo>
                <a:lnTo>
                  <a:pt x="1039863" y="49316"/>
                </a:lnTo>
                <a:lnTo>
                  <a:pt x="1092694" y="0"/>
                </a:lnTo>
                <a:close/>
              </a:path>
            </a:pathLst>
          </a:custGeom>
          <a:noFill/>
          <a:ln w="12700">
            <a:solidFill>
              <a:srgbClr val="77787B"/>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ooter Placeholder 13">
            <a:extLst>
              <a:ext uri="{FF2B5EF4-FFF2-40B4-BE49-F238E27FC236}">
                <a16:creationId xmlns:a16="http://schemas.microsoft.com/office/drawing/2014/main" id="{CBC4080A-33F5-2525-3A73-B7C0656C08B7}"/>
              </a:ext>
            </a:extLst>
          </p:cNvPr>
          <p:cNvSpPr>
            <a:spLocks noGrp="1"/>
          </p:cNvSpPr>
          <p:nvPr>
            <p:ph type="ftr" sz="quarter" idx="10"/>
          </p:nvPr>
        </p:nvSpPr>
        <p:spPr>
          <a:xfrm>
            <a:off x="2019299" y="6356350"/>
            <a:ext cx="9176055" cy="365125"/>
          </a:xfrm>
        </p:spPr>
        <p:txBody>
          <a:bodyPr/>
          <a:lstStyle/>
          <a:p>
            <a:endParaRPr lang="en-US"/>
          </a:p>
        </p:txBody>
      </p:sp>
      <p:sp>
        <p:nvSpPr>
          <p:cNvPr id="15" name="Slide Number Placeholder 14">
            <a:extLst>
              <a:ext uri="{FF2B5EF4-FFF2-40B4-BE49-F238E27FC236}">
                <a16:creationId xmlns:a16="http://schemas.microsoft.com/office/drawing/2014/main" id="{54F343CF-A7DA-D3A7-2DC7-DD3E34C3A56F}"/>
              </a:ext>
            </a:extLst>
          </p:cNvPr>
          <p:cNvSpPr>
            <a:spLocks noGrp="1"/>
          </p:cNvSpPr>
          <p:nvPr>
            <p:ph type="sldNum" sz="quarter" idx="11"/>
          </p:nvPr>
        </p:nvSpPr>
        <p:spPr/>
        <p:txBody>
          <a:bodyPr/>
          <a:lstStyle/>
          <a:p>
            <a:fld id="{14FDF079-298B-A245-89CF-54D390D492C1}" type="slidenum">
              <a:rPr lang="en-US" smtClean="0"/>
              <a:pPr/>
              <a:t>‹#›</a:t>
            </a:fld>
            <a:endParaRPr lang="en-US"/>
          </a:p>
        </p:txBody>
      </p:sp>
    </p:spTree>
    <p:extLst>
      <p:ext uri="{BB962C8B-B14F-4D97-AF65-F5344CB8AC3E}">
        <p14:creationId xmlns:p14="http://schemas.microsoft.com/office/powerpoint/2010/main" val="4051718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A3F4BD8-E741-F866-2B70-0D112DAA7AFC}"/>
              </a:ext>
            </a:extLst>
          </p:cNvPr>
          <p:cNvSpPr>
            <a:spLocks noGrp="1"/>
          </p:cNvSpPr>
          <p:nvPr>
            <p:ph type="pic" sz="quarter" idx="10" hasCustomPrompt="1"/>
          </p:nvPr>
        </p:nvSpPr>
        <p:spPr>
          <a:xfrm>
            <a:off x="0" y="0"/>
            <a:ext cx="12192000" cy="6858000"/>
          </a:xfrm>
          <a:prstGeom prst="rect">
            <a:avLst/>
          </a:prstGeom>
        </p:spPr>
        <p:txBody>
          <a:bodyPr anchor="ctr" anchorCtr="0"/>
          <a:lstStyle>
            <a:lvl1pPr marL="0" indent="0" algn="ctr">
              <a:buNone/>
              <a:defRPr/>
            </a:lvl1pPr>
          </a:lstStyle>
          <a:p>
            <a:r>
              <a:rPr lang="en-US"/>
              <a:t>Click here to insert photo</a:t>
            </a:r>
          </a:p>
        </p:txBody>
      </p:sp>
    </p:spTree>
    <p:extLst>
      <p:ext uri="{BB962C8B-B14F-4D97-AF65-F5344CB8AC3E}">
        <p14:creationId xmlns:p14="http://schemas.microsoft.com/office/powerpoint/2010/main" val="107589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 Caption">
    <p:spTree>
      <p:nvGrpSpPr>
        <p:cNvPr id="1" name=""/>
        <p:cNvGrpSpPr/>
        <p:nvPr/>
      </p:nvGrpSpPr>
      <p:grpSpPr>
        <a:xfrm>
          <a:off x="0" y="0"/>
          <a:ext cx="0" cy="0"/>
          <a:chOff x="0" y="0"/>
          <a:chExt cx="0" cy="0"/>
        </a:xfrm>
      </p:grpSpPr>
      <p:sp>
        <p:nvSpPr>
          <p:cNvPr id="26" name="Freeform 25">
            <a:extLst>
              <a:ext uri="{FF2B5EF4-FFF2-40B4-BE49-F238E27FC236}">
                <a16:creationId xmlns:a16="http://schemas.microsoft.com/office/drawing/2014/main" id="{B81BE51D-7B93-1F49-048D-85F74F29D5FF}"/>
              </a:ext>
            </a:extLst>
          </p:cNvPr>
          <p:cNvSpPr/>
          <p:nvPr userDrawn="1"/>
        </p:nvSpPr>
        <p:spPr>
          <a:xfrm>
            <a:off x="-12700" y="-12698"/>
            <a:ext cx="4387533" cy="6896099"/>
          </a:xfrm>
          <a:custGeom>
            <a:avLst/>
            <a:gdLst>
              <a:gd name="connsiteX0" fmla="*/ 0 w 4387533"/>
              <a:gd name="connsiteY0" fmla="*/ 0 h 6896099"/>
              <a:gd name="connsiteX1" fmla="*/ 4387533 w 4387533"/>
              <a:gd name="connsiteY1" fmla="*/ 0 h 6896099"/>
              <a:gd name="connsiteX2" fmla="*/ 4384300 w 4387533"/>
              <a:gd name="connsiteY2" fmla="*/ 10225 h 6896099"/>
              <a:gd name="connsiteX3" fmla="*/ 2056973 w 4387533"/>
              <a:gd name="connsiteY3" fmla="*/ 6896099 h 6896099"/>
              <a:gd name="connsiteX4" fmla="*/ 0 w 4387533"/>
              <a:gd name="connsiteY4" fmla="*/ 6896099 h 6896099"/>
              <a:gd name="connsiteX5" fmla="*/ 0 w 4387533"/>
              <a:gd name="connsiteY5" fmla="*/ 0 h 6896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7533" h="6896099">
                <a:moveTo>
                  <a:pt x="0" y="0"/>
                </a:moveTo>
                <a:lnTo>
                  <a:pt x="4387533" y="0"/>
                </a:lnTo>
                <a:lnTo>
                  <a:pt x="4384300" y="10225"/>
                </a:lnTo>
                <a:lnTo>
                  <a:pt x="2056973" y="6896099"/>
                </a:lnTo>
                <a:lnTo>
                  <a:pt x="0" y="6896099"/>
                </a:lnTo>
                <a:lnTo>
                  <a:pt x="0" y="0"/>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Content Placeholder 4">
            <a:extLst>
              <a:ext uri="{FF2B5EF4-FFF2-40B4-BE49-F238E27FC236}">
                <a16:creationId xmlns:a16="http://schemas.microsoft.com/office/drawing/2014/main" id="{AA46C6FC-AF84-4206-E314-C2F47F661D49}"/>
              </a:ext>
            </a:extLst>
          </p:cNvPr>
          <p:cNvSpPr>
            <a:spLocks noGrp="1"/>
          </p:cNvSpPr>
          <p:nvPr>
            <p:ph sz="quarter" idx="10"/>
          </p:nvPr>
        </p:nvSpPr>
        <p:spPr>
          <a:xfrm>
            <a:off x="4374833" y="1828800"/>
            <a:ext cx="6839267" cy="442651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a:extLst>
              <a:ext uri="{FF2B5EF4-FFF2-40B4-BE49-F238E27FC236}">
                <a16:creationId xmlns:a16="http://schemas.microsoft.com/office/drawing/2014/main" id="{33E25BCE-348B-CDB2-1792-A7DA28FAD00D}"/>
              </a:ext>
            </a:extLst>
          </p:cNvPr>
          <p:cNvSpPr>
            <a:spLocks noGrp="1"/>
          </p:cNvSpPr>
          <p:nvPr>
            <p:ph type="title"/>
          </p:nvPr>
        </p:nvSpPr>
        <p:spPr>
          <a:xfrm>
            <a:off x="990601" y="602681"/>
            <a:ext cx="10223500" cy="921319"/>
          </a:xfrm>
          <a:prstGeom prst="rect">
            <a:avLst/>
          </a:prstGeom>
          <a:solidFill>
            <a:schemeClr val="tx2"/>
          </a:solidFill>
        </p:spPr>
        <p:txBody>
          <a:bodyPr lIns="182880" tIns="182880" rIns="182880" bIns="182880" anchor="ctr"/>
          <a:lstStyle>
            <a:lvl1pPr algn="r">
              <a:defRPr lang="en-US" sz="3200" b="1" i="0" kern="1200" dirty="0">
                <a:solidFill>
                  <a:schemeClr val="bg1"/>
                </a:solidFill>
                <a:latin typeface="Arial Nova" panose="020B0504020202020204" pitchFamily="34" charset="0"/>
                <a:ea typeface="+mj-ea"/>
                <a:cs typeface="+mj-cs"/>
              </a:defRPr>
            </a:lvl1pPr>
          </a:lstStyle>
          <a:p>
            <a:r>
              <a:rPr lang="en-US"/>
              <a:t>Click to edit Master title style</a:t>
            </a:r>
          </a:p>
        </p:txBody>
      </p:sp>
    </p:spTree>
    <p:extLst>
      <p:ext uri="{BB962C8B-B14F-4D97-AF65-F5344CB8AC3E}">
        <p14:creationId xmlns:p14="http://schemas.microsoft.com/office/powerpoint/2010/main" val="982102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Gri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D8D9026-9BF5-34E7-06F5-78B800B5B4D5}"/>
              </a:ext>
            </a:extLst>
          </p:cNvPr>
          <p:cNvSpPr>
            <a:spLocks noGrp="1"/>
          </p:cNvSpPr>
          <p:nvPr>
            <p:ph type="pic" sz="quarter" idx="10" hasCustomPrompt="1"/>
          </p:nvPr>
        </p:nvSpPr>
        <p:spPr>
          <a:xfrm>
            <a:off x="6096000" y="0"/>
            <a:ext cx="6096000" cy="6858000"/>
          </a:xfrm>
          <a:prstGeom prst="rect">
            <a:avLst/>
          </a:prstGeom>
        </p:spPr>
        <p:txBody>
          <a:bodyPr anchor="ctr"/>
          <a:lstStyle>
            <a:lvl1pPr marL="0" indent="0" algn="ctr">
              <a:buNone/>
              <a:defRPr sz="2400">
                <a:latin typeface="Arial Nova" panose="020B0504020202020204" pitchFamily="34" charset="0"/>
              </a:defRPr>
            </a:lvl1pPr>
          </a:lstStyle>
          <a:p>
            <a:r>
              <a:rPr lang="en-US"/>
              <a:t>Click here to insert photo</a:t>
            </a:r>
          </a:p>
        </p:txBody>
      </p:sp>
      <p:sp>
        <p:nvSpPr>
          <p:cNvPr id="10" name="Picture Placeholder 9">
            <a:extLst>
              <a:ext uri="{FF2B5EF4-FFF2-40B4-BE49-F238E27FC236}">
                <a16:creationId xmlns:a16="http://schemas.microsoft.com/office/drawing/2014/main" id="{2622456F-C456-236A-9CAC-21BE3BBEF211}"/>
              </a:ext>
            </a:extLst>
          </p:cNvPr>
          <p:cNvSpPr>
            <a:spLocks noGrp="1"/>
          </p:cNvSpPr>
          <p:nvPr>
            <p:ph type="pic" sz="quarter" idx="11" hasCustomPrompt="1"/>
          </p:nvPr>
        </p:nvSpPr>
        <p:spPr>
          <a:xfrm>
            <a:off x="0" y="0"/>
            <a:ext cx="6096000" cy="3429000"/>
          </a:xfrm>
          <a:prstGeom prst="rect">
            <a:avLst/>
          </a:prstGeom>
        </p:spPr>
        <p:txBody>
          <a:bodyPr anchor="ctr"/>
          <a:lstStyle>
            <a:lvl1pPr marL="0" indent="0" algn="ctr">
              <a:buNone/>
              <a:defRPr sz="2400" b="0" i="0">
                <a:latin typeface="Arial Nova" panose="020B0504020202020204" pitchFamily="34" charset="0"/>
              </a:defRPr>
            </a:lvl1pPr>
          </a:lstStyle>
          <a:p>
            <a:r>
              <a:rPr lang="en-US"/>
              <a:t>Click here to insert photo</a:t>
            </a:r>
          </a:p>
        </p:txBody>
      </p:sp>
      <p:sp>
        <p:nvSpPr>
          <p:cNvPr id="12" name="Picture Placeholder 9">
            <a:extLst>
              <a:ext uri="{FF2B5EF4-FFF2-40B4-BE49-F238E27FC236}">
                <a16:creationId xmlns:a16="http://schemas.microsoft.com/office/drawing/2014/main" id="{85FE2C1C-16C7-5304-A5F7-8571CB373FED}"/>
              </a:ext>
            </a:extLst>
          </p:cNvPr>
          <p:cNvSpPr>
            <a:spLocks noGrp="1"/>
          </p:cNvSpPr>
          <p:nvPr>
            <p:ph type="pic" sz="quarter" idx="12" hasCustomPrompt="1"/>
          </p:nvPr>
        </p:nvSpPr>
        <p:spPr>
          <a:xfrm>
            <a:off x="0" y="3429000"/>
            <a:ext cx="6096000" cy="3429000"/>
          </a:xfrm>
          <a:prstGeom prst="rect">
            <a:avLst/>
          </a:prstGeom>
        </p:spPr>
        <p:txBody>
          <a:bodyPr anchor="ctr"/>
          <a:lstStyle>
            <a:lvl1pPr marL="0" indent="0" algn="ctr">
              <a:buNone/>
              <a:defRPr sz="2400" b="0" i="0">
                <a:latin typeface="Arial Nova" panose="020B0504020202020204" pitchFamily="34" charset="0"/>
              </a:defRPr>
            </a:lvl1pPr>
          </a:lstStyle>
          <a:p>
            <a:r>
              <a:rPr lang="en-US"/>
              <a:t>Click here to insert photo</a:t>
            </a:r>
          </a:p>
        </p:txBody>
      </p:sp>
    </p:spTree>
    <p:extLst>
      <p:ext uri="{BB962C8B-B14F-4D97-AF65-F5344CB8AC3E}">
        <p14:creationId xmlns:p14="http://schemas.microsoft.com/office/powerpoint/2010/main" val="34254713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785986AF-5A79-0D9B-2A87-1B841551D897}"/>
              </a:ext>
            </a:extLst>
          </p:cNvPr>
          <p:cNvSpPr>
            <a:spLocks noGrp="1"/>
          </p:cNvSpPr>
          <p:nvPr>
            <p:ph sz="quarter" idx="17"/>
          </p:nvPr>
        </p:nvSpPr>
        <p:spPr>
          <a:xfrm>
            <a:off x="6640513" y="2268538"/>
            <a:ext cx="5045075" cy="39798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E0DE4AA2-2F42-7564-5658-8E4357041E13}"/>
              </a:ext>
            </a:extLst>
          </p:cNvPr>
          <p:cNvSpPr>
            <a:spLocks noGrp="1"/>
          </p:cNvSpPr>
          <p:nvPr>
            <p:ph type="title" hasCustomPrompt="1"/>
          </p:nvPr>
        </p:nvSpPr>
        <p:spPr>
          <a:xfrm>
            <a:off x="6640662" y="609062"/>
            <a:ext cx="5045058" cy="734734"/>
          </a:xfrm>
          <a:prstGeom prst="rect">
            <a:avLst/>
          </a:prstGeom>
        </p:spPr>
        <p:txBody>
          <a:bodyPr/>
          <a:lstStyle>
            <a:lvl1pPr>
              <a:defRPr b="1" i="0">
                <a:solidFill>
                  <a:schemeClr val="tx2"/>
                </a:solidFill>
                <a:latin typeface="Arial Nova" panose="020B0504020202020204" pitchFamily="34" charset="0"/>
              </a:defRPr>
            </a:lvl1pPr>
          </a:lstStyle>
          <a:p>
            <a:r>
              <a:rPr lang="en-US"/>
              <a:t>Slide Title</a:t>
            </a:r>
          </a:p>
        </p:txBody>
      </p:sp>
      <p:sp>
        <p:nvSpPr>
          <p:cNvPr id="2" name="Slide Number Placeholder 10">
            <a:extLst>
              <a:ext uri="{FF2B5EF4-FFF2-40B4-BE49-F238E27FC236}">
                <a16:creationId xmlns:a16="http://schemas.microsoft.com/office/drawing/2014/main" id="{19D7BD25-1D4B-5CB5-723B-C3DDFB3BA073}"/>
              </a:ext>
            </a:extLst>
          </p:cNvPr>
          <p:cNvSpPr>
            <a:spLocks noGrp="1"/>
          </p:cNvSpPr>
          <p:nvPr>
            <p:ph type="sldNum" sz="quarter" idx="15"/>
          </p:nvPr>
        </p:nvSpPr>
        <p:spPr>
          <a:xfrm>
            <a:off x="11444275" y="6356350"/>
            <a:ext cx="441960" cy="365125"/>
          </a:xfrm>
        </p:spPr>
        <p:txBody>
          <a:bodyPr/>
          <a:lstStyle/>
          <a:p>
            <a:fld id="{14FDF079-298B-A245-89CF-54D390D492C1}" type="slidenum">
              <a:rPr lang="en-US" smtClean="0"/>
              <a:t>‹#›</a:t>
            </a:fld>
            <a:endParaRPr lang="en-US"/>
          </a:p>
        </p:txBody>
      </p:sp>
      <p:sp>
        <p:nvSpPr>
          <p:cNvPr id="3" name="Footer Placeholder 9">
            <a:extLst>
              <a:ext uri="{FF2B5EF4-FFF2-40B4-BE49-F238E27FC236}">
                <a16:creationId xmlns:a16="http://schemas.microsoft.com/office/drawing/2014/main" id="{CC8F8708-3F11-494D-99DC-03D49F1559BB}"/>
              </a:ext>
            </a:extLst>
          </p:cNvPr>
          <p:cNvSpPr>
            <a:spLocks noGrp="1"/>
          </p:cNvSpPr>
          <p:nvPr>
            <p:ph type="ftr" sz="quarter" idx="14"/>
          </p:nvPr>
        </p:nvSpPr>
        <p:spPr>
          <a:xfrm>
            <a:off x="6640663" y="6356350"/>
            <a:ext cx="4517136" cy="365125"/>
          </a:xfrm>
        </p:spPr>
        <p:txBody>
          <a:bodyPr/>
          <a:lstStyle/>
          <a:p>
            <a:endParaRPr lang="en-US"/>
          </a:p>
        </p:txBody>
      </p:sp>
      <p:sp>
        <p:nvSpPr>
          <p:cNvPr id="8" name="Text Placeholder 25">
            <a:extLst>
              <a:ext uri="{FF2B5EF4-FFF2-40B4-BE49-F238E27FC236}">
                <a16:creationId xmlns:a16="http://schemas.microsoft.com/office/drawing/2014/main" id="{17ABC172-D568-9CCE-F9A7-BD9B58048DE9}"/>
              </a:ext>
            </a:extLst>
          </p:cNvPr>
          <p:cNvSpPr>
            <a:spLocks noGrp="1"/>
          </p:cNvSpPr>
          <p:nvPr>
            <p:ph type="body" sz="quarter" idx="12" hasCustomPrompt="1"/>
          </p:nvPr>
        </p:nvSpPr>
        <p:spPr>
          <a:xfrm>
            <a:off x="6640664" y="1430792"/>
            <a:ext cx="5045057" cy="520888"/>
          </a:xfrm>
          <a:prstGeom prst="rect">
            <a:avLst/>
          </a:prstGeom>
        </p:spPr>
        <p:txBody>
          <a:bodyPr/>
          <a:lstStyle>
            <a:lvl1pPr marL="0" indent="0" algn="l">
              <a:buNone/>
              <a:defRPr sz="2400" b="0" i="1">
                <a:solidFill>
                  <a:schemeClr val="tx1"/>
                </a:solidFill>
                <a:latin typeface="Arial Nova Light" panose="020F0302020204030204" pitchFamily="34" charset="0"/>
                <a:cs typeface="Arial Nova Light" panose="020F0302020204030204" pitchFamily="34" charset="0"/>
              </a:defRPr>
            </a:lvl1pPr>
          </a:lstStyle>
          <a:p>
            <a:pPr lvl="0"/>
            <a:r>
              <a:rPr lang="en-US"/>
              <a:t>Subtitle</a:t>
            </a:r>
          </a:p>
        </p:txBody>
      </p:sp>
      <p:sp>
        <p:nvSpPr>
          <p:cNvPr id="13" name="Picture Placeholder 6">
            <a:extLst>
              <a:ext uri="{FF2B5EF4-FFF2-40B4-BE49-F238E27FC236}">
                <a16:creationId xmlns:a16="http://schemas.microsoft.com/office/drawing/2014/main" id="{9C3116A4-0679-EFBE-8517-5D7BDE44C8E5}"/>
              </a:ext>
            </a:extLst>
          </p:cNvPr>
          <p:cNvSpPr>
            <a:spLocks noGrp="1"/>
          </p:cNvSpPr>
          <p:nvPr>
            <p:ph type="pic" sz="quarter" idx="16"/>
          </p:nvPr>
        </p:nvSpPr>
        <p:spPr>
          <a:xfrm>
            <a:off x="0" y="0"/>
            <a:ext cx="5775325" cy="6858000"/>
          </a:xfrm>
          <a:prstGeom prst="rect">
            <a:avLst/>
          </a:prstGeom>
        </p:spPr>
        <p:txBody>
          <a:bodyPr/>
          <a:lstStyle/>
          <a:p>
            <a:endParaRPr lang="en-US"/>
          </a:p>
        </p:txBody>
      </p:sp>
    </p:spTree>
    <p:extLst>
      <p:ext uri="{BB962C8B-B14F-4D97-AF65-F5344CB8AC3E}">
        <p14:creationId xmlns:p14="http://schemas.microsoft.com/office/powerpoint/2010/main" val="2400939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Gray">
    <p:bg>
      <p:bgPr>
        <a:gradFill flip="none" rotWithShape="1">
          <a:gsLst>
            <a:gs pos="0">
              <a:srgbClr val="515254"/>
            </a:gs>
            <a:gs pos="100000">
              <a:srgbClr val="404041"/>
            </a:gs>
          </a:gsLst>
          <a:lin ang="0" scaled="1"/>
          <a:tileRect/>
        </a:gra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A9E72808-3716-7B29-EAFD-EF3B421010FC}"/>
              </a:ext>
            </a:extLst>
          </p:cNvPr>
          <p:cNvSpPr/>
          <p:nvPr userDrawn="1"/>
        </p:nvSpPr>
        <p:spPr>
          <a:xfrm>
            <a:off x="-125918" y="-36576"/>
            <a:ext cx="3384250" cy="1412164"/>
          </a:xfrm>
          <a:custGeom>
            <a:avLst/>
            <a:gdLst>
              <a:gd name="connsiteX0" fmla="*/ 0 w 3384250"/>
              <a:gd name="connsiteY0" fmla="*/ 0 h 1412164"/>
              <a:gd name="connsiteX1" fmla="*/ 3384250 w 3384250"/>
              <a:gd name="connsiteY1" fmla="*/ 0 h 1412164"/>
              <a:gd name="connsiteX2" fmla="*/ 2201608 w 3384250"/>
              <a:gd name="connsiteY2" fmla="*/ 1194958 h 1412164"/>
              <a:gd name="connsiteX3" fmla="*/ 1235860 w 3384250"/>
              <a:gd name="connsiteY3" fmla="*/ 1203842 h 1412164"/>
              <a:gd name="connsiteX4" fmla="*/ 0 w 3384250"/>
              <a:gd name="connsiteY4" fmla="*/ 0 h 14121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4250" h="1412164">
                <a:moveTo>
                  <a:pt x="0" y="0"/>
                </a:moveTo>
                <a:lnTo>
                  <a:pt x="3384250" y="0"/>
                </a:lnTo>
                <a:lnTo>
                  <a:pt x="2201608" y="1194958"/>
                </a:lnTo>
                <a:cubicBezTo>
                  <a:pt x="1723144" y="1678435"/>
                  <a:pt x="1235860" y="1203842"/>
                  <a:pt x="1235860" y="1203842"/>
                </a:cubicBezTo>
                <a:lnTo>
                  <a:pt x="0" y="0"/>
                </a:lnTo>
                <a:close/>
              </a:path>
            </a:pathLst>
          </a:custGeom>
          <a:noFill/>
          <a:ln w="12700" cap="flat">
            <a:solidFill>
              <a:schemeClr val="bg1"/>
            </a:solid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C837375-D46B-ADD8-1013-BB0591EFC809}"/>
              </a:ext>
            </a:extLst>
          </p:cNvPr>
          <p:cNvSpPr/>
          <p:nvPr/>
        </p:nvSpPr>
        <p:spPr>
          <a:xfrm>
            <a:off x="2783364" y="4447408"/>
            <a:ext cx="3739211" cy="2465456"/>
          </a:xfrm>
          <a:custGeom>
            <a:avLst/>
            <a:gdLst>
              <a:gd name="connsiteX0" fmla="*/ 1037058 w 3739211"/>
              <a:gd name="connsiteY0" fmla="*/ 1112 h 2465456"/>
              <a:gd name="connsiteX1" fmla="*/ 1420730 w 3739211"/>
              <a:gd name="connsiteY1" fmla="*/ 170889 h 2465456"/>
              <a:gd name="connsiteX2" fmla="*/ 3739211 w 3739211"/>
              <a:gd name="connsiteY2" fmla="*/ 2465456 h 2465456"/>
              <a:gd name="connsiteX3" fmla="*/ 0 w 3739211"/>
              <a:gd name="connsiteY3" fmla="*/ 2465456 h 2465456"/>
              <a:gd name="connsiteX4" fmla="*/ 719469 w 3739211"/>
              <a:gd name="connsiteY4" fmla="*/ 336829 h 2465456"/>
              <a:gd name="connsiteX5" fmla="*/ 1037058 w 3739211"/>
              <a:gd name="connsiteY5" fmla="*/ 1112 h 2465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39211" h="2465456">
                <a:moveTo>
                  <a:pt x="1037058" y="1112"/>
                </a:moveTo>
                <a:cubicBezTo>
                  <a:pt x="1231872" y="-16036"/>
                  <a:pt x="1420730" y="170889"/>
                  <a:pt x="1420730" y="170889"/>
                </a:cubicBezTo>
                <a:lnTo>
                  <a:pt x="3739211" y="2465456"/>
                </a:lnTo>
                <a:lnTo>
                  <a:pt x="0" y="2465456"/>
                </a:lnTo>
                <a:lnTo>
                  <a:pt x="719469" y="336829"/>
                </a:lnTo>
                <a:cubicBezTo>
                  <a:pt x="801138" y="95154"/>
                  <a:pt x="920170" y="11400"/>
                  <a:pt x="1037058" y="1112"/>
                </a:cubicBezTo>
                <a:close/>
              </a:path>
            </a:pathLst>
          </a:custGeom>
          <a:noFill/>
          <a:ln w="12700" cap="flat">
            <a:solidFill>
              <a:schemeClr val="bg1"/>
            </a:solid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01F278F-DDE6-A95C-D483-0FA12658C5B5}"/>
              </a:ext>
            </a:extLst>
          </p:cNvPr>
          <p:cNvSpPr/>
          <p:nvPr/>
        </p:nvSpPr>
        <p:spPr>
          <a:xfrm>
            <a:off x="2014338" y="-36576"/>
            <a:ext cx="2907418" cy="3392631"/>
          </a:xfrm>
          <a:custGeom>
            <a:avLst/>
            <a:gdLst>
              <a:gd name="connsiteX0" fmla="*/ 1535975 w 2907418"/>
              <a:gd name="connsiteY0" fmla="*/ 0 h 3392631"/>
              <a:gd name="connsiteX1" fmla="*/ 2907418 w 2907418"/>
              <a:gd name="connsiteY1" fmla="*/ 0 h 3392631"/>
              <a:gd name="connsiteX2" fmla="*/ 1875390 w 2907418"/>
              <a:gd name="connsiteY2" fmla="*/ 3053479 h 3392631"/>
              <a:gd name="connsiteX3" fmla="*/ 1170131 w 2907418"/>
              <a:gd name="connsiteY3" fmla="*/ 3224622 h 3392631"/>
              <a:gd name="connsiteX4" fmla="*/ 218534 w 2907418"/>
              <a:gd name="connsiteY4" fmla="*/ 2297646 h 3392631"/>
              <a:gd name="connsiteX5" fmla="*/ 210602 w 2907418"/>
              <a:gd name="connsiteY5" fmla="*/ 1339195 h 3392631"/>
              <a:gd name="connsiteX6" fmla="*/ 1535975 w 2907418"/>
              <a:gd name="connsiteY6" fmla="*/ 0 h 339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7418" h="3392631">
                <a:moveTo>
                  <a:pt x="1535975" y="0"/>
                </a:moveTo>
                <a:lnTo>
                  <a:pt x="2907418" y="0"/>
                </a:lnTo>
                <a:lnTo>
                  <a:pt x="1875390" y="3053479"/>
                </a:lnTo>
                <a:cubicBezTo>
                  <a:pt x="1657162" y="3699025"/>
                  <a:pt x="1170131" y="3224622"/>
                  <a:pt x="1170131" y="3224622"/>
                </a:cubicBezTo>
                <a:lnTo>
                  <a:pt x="218534" y="2297646"/>
                </a:lnTo>
                <a:cubicBezTo>
                  <a:pt x="-268497" y="1823243"/>
                  <a:pt x="210602" y="1339195"/>
                  <a:pt x="210602" y="1339195"/>
                </a:cubicBezTo>
                <a:lnTo>
                  <a:pt x="1535975" y="0"/>
                </a:lnTo>
                <a:close/>
              </a:path>
            </a:pathLst>
          </a:custGeom>
          <a:noFill/>
          <a:ln w="12700" cap="flat">
            <a:solidFill>
              <a:schemeClr val="bg1"/>
            </a:solid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C9C7BDB2-88A7-4BBE-D14F-AE7073E7D55A}"/>
              </a:ext>
            </a:extLst>
          </p:cNvPr>
          <p:cNvSpPr/>
          <p:nvPr userDrawn="1"/>
        </p:nvSpPr>
        <p:spPr>
          <a:xfrm>
            <a:off x="-73152" y="4160830"/>
            <a:ext cx="3418694" cy="2752034"/>
          </a:xfrm>
          <a:custGeom>
            <a:avLst/>
            <a:gdLst>
              <a:gd name="connsiteX0" fmla="*/ 3044648 w 3418694"/>
              <a:gd name="connsiteY0" fmla="*/ 0 h 2752034"/>
              <a:gd name="connsiteX1" fmla="*/ 3385171 w 3418694"/>
              <a:gd name="connsiteY1" fmla="*/ 565534 h 2752034"/>
              <a:gd name="connsiteX2" fmla="*/ 2646158 w 3418694"/>
              <a:gd name="connsiteY2" fmla="*/ 2752034 h 2752034"/>
              <a:gd name="connsiteX3" fmla="*/ 0 w 3418694"/>
              <a:gd name="connsiteY3" fmla="*/ 2752034 h 2752034"/>
              <a:gd name="connsiteX4" fmla="*/ 0 w 3418694"/>
              <a:gd name="connsiteY4" fmla="*/ 385362 h 2752034"/>
              <a:gd name="connsiteX5" fmla="*/ 2928346 w 3418694"/>
              <a:gd name="connsiteY5" fmla="*/ 8066 h 2752034"/>
              <a:gd name="connsiteX6" fmla="*/ 3044648 w 3418694"/>
              <a:gd name="connsiteY6" fmla="*/ 0 h 2752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18694" h="2752034">
                <a:moveTo>
                  <a:pt x="3044648" y="0"/>
                </a:moveTo>
                <a:cubicBezTo>
                  <a:pt x="3576583" y="-837"/>
                  <a:pt x="3385171" y="565534"/>
                  <a:pt x="3385171" y="565534"/>
                </a:cubicBezTo>
                <a:lnTo>
                  <a:pt x="2646158" y="2752034"/>
                </a:lnTo>
                <a:lnTo>
                  <a:pt x="0" y="2752034"/>
                </a:lnTo>
                <a:lnTo>
                  <a:pt x="0" y="385362"/>
                </a:lnTo>
                <a:lnTo>
                  <a:pt x="2928346" y="8066"/>
                </a:lnTo>
                <a:cubicBezTo>
                  <a:pt x="2970509" y="2633"/>
                  <a:pt x="3009186" y="56"/>
                  <a:pt x="3044648" y="0"/>
                </a:cubicBez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8A043B6-DE65-D9E2-9641-B1F82BF6B4DB}"/>
              </a:ext>
            </a:extLst>
          </p:cNvPr>
          <p:cNvSpPr/>
          <p:nvPr userDrawn="1"/>
        </p:nvSpPr>
        <p:spPr>
          <a:xfrm>
            <a:off x="-73152" y="2200709"/>
            <a:ext cx="3345214" cy="2135974"/>
          </a:xfrm>
          <a:custGeom>
            <a:avLst/>
            <a:gdLst>
              <a:gd name="connsiteX0" fmla="*/ 1630520 w 3345214"/>
              <a:gd name="connsiteY0" fmla="*/ 908 h 2135974"/>
              <a:gd name="connsiteX1" fmla="*/ 2160265 w 3345214"/>
              <a:gd name="connsiteY1" fmla="*/ 208341 h 2135974"/>
              <a:gd name="connsiteX2" fmla="*/ 3168466 w 3345214"/>
              <a:gd name="connsiteY2" fmla="*/ 1190398 h 2135974"/>
              <a:gd name="connsiteX3" fmla="*/ 2981078 w 3345214"/>
              <a:gd name="connsiteY3" fmla="*/ 1751927 h 2135974"/>
              <a:gd name="connsiteX4" fmla="*/ 0 w 3345214"/>
              <a:gd name="connsiteY4" fmla="*/ 2135974 h 2135974"/>
              <a:gd name="connsiteX5" fmla="*/ 0 w 3345214"/>
              <a:gd name="connsiteY5" fmla="*/ 1424065 h 2135974"/>
              <a:gd name="connsiteX6" fmla="*/ 1194516 w 3345214"/>
              <a:gd name="connsiteY6" fmla="*/ 217162 h 2135974"/>
              <a:gd name="connsiteX7" fmla="*/ 1630520 w 3345214"/>
              <a:gd name="connsiteY7" fmla="*/ 908 h 213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5214" h="2135974">
                <a:moveTo>
                  <a:pt x="1630520" y="908"/>
                </a:moveTo>
                <a:cubicBezTo>
                  <a:pt x="1929947" y="-15978"/>
                  <a:pt x="2160265" y="208341"/>
                  <a:pt x="2160265" y="208341"/>
                </a:cubicBezTo>
                <a:lnTo>
                  <a:pt x="3168466" y="1190398"/>
                </a:lnTo>
                <a:cubicBezTo>
                  <a:pt x="3655688" y="1665055"/>
                  <a:pt x="2981078" y="1751927"/>
                  <a:pt x="2981078" y="1751927"/>
                </a:cubicBezTo>
                <a:lnTo>
                  <a:pt x="0" y="2135974"/>
                </a:lnTo>
                <a:lnTo>
                  <a:pt x="0" y="1424065"/>
                </a:lnTo>
                <a:lnTo>
                  <a:pt x="1194516" y="217162"/>
                </a:lnTo>
                <a:cubicBezTo>
                  <a:pt x="1344036" y="66095"/>
                  <a:pt x="1494417" y="8584"/>
                  <a:pt x="1630520" y="908"/>
                </a:cubicBezTo>
                <a:close/>
              </a:path>
            </a:pathLst>
          </a:cu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2">
            <a:extLst>
              <a:ext uri="{FF2B5EF4-FFF2-40B4-BE49-F238E27FC236}">
                <a16:creationId xmlns:a16="http://schemas.microsoft.com/office/drawing/2014/main" id="{AA2BD090-297E-6270-B82C-90E3477DC68E}"/>
              </a:ext>
            </a:extLst>
          </p:cNvPr>
          <p:cNvSpPr>
            <a:spLocks noGrp="1"/>
          </p:cNvSpPr>
          <p:nvPr>
            <p:ph type="title" hasCustomPrompt="1"/>
          </p:nvPr>
        </p:nvSpPr>
        <p:spPr>
          <a:xfrm>
            <a:off x="5562600" y="1413688"/>
            <a:ext cx="5605462" cy="3392631"/>
          </a:xfrm>
          <a:prstGeom prst="rect">
            <a:avLst/>
          </a:prstGeom>
        </p:spPr>
        <p:txBody>
          <a:bodyPr anchor="ctr" anchorCtr="0"/>
          <a:lstStyle>
            <a:lvl1pPr algn="ctr">
              <a:defRPr sz="5400" b="1" i="0">
                <a:solidFill>
                  <a:schemeClr val="bg1"/>
                </a:solidFill>
                <a:latin typeface="Arial Nova" panose="020B0504020202020204" pitchFamily="34" charset="0"/>
              </a:defRPr>
            </a:lvl1pPr>
          </a:lstStyle>
          <a:p>
            <a:pPr lvl="0"/>
            <a:r>
              <a:rPr lang="en-US"/>
              <a:t>Slide Title</a:t>
            </a:r>
          </a:p>
        </p:txBody>
      </p:sp>
    </p:spTree>
    <p:extLst>
      <p:ext uri="{BB962C8B-B14F-4D97-AF65-F5344CB8AC3E}">
        <p14:creationId xmlns:p14="http://schemas.microsoft.com/office/powerpoint/2010/main" val="14960232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C08BCD3-5B81-DD8C-12E0-4D7348E75928}"/>
              </a:ext>
            </a:extLst>
          </p:cNvPr>
          <p:cNvSpPr>
            <a:spLocks noGrp="1"/>
          </p:cNvSpPr>
          <p:nvPr>
            <p:ph type="ftr" sz="quarter" idx="3"/>
          </p:nvPr>
        </p:nvSpPr>
        <p:spPr>
          <a:xfrm>
            <a:off x="305765" y="6356350"/>
            <a:ext cx="10889590" cy="365125"/>
          </a:xfrm>
          <a:prstGeom prst="rect">
            <a:avLst/>
          </a:prstGeom>
        </p:spPr>
        <p:txBody>
          <a:bodyPr vert="horz" lIns="91440" tIns="45720" rIns="91440" bIns="45720" rtlCol="0" anchor="ctr"/>
          <a:lstStyle>
            <a:lvl1pPr algn="r">
              <a:defRPr sz="1200">
                <a:solidFill>
                  <a:schemeClr val="tx1"/>
                </a:solidFill>
              </a:defRPr>
            </a:lvl1pPr>
          </a:lstStyle>
          <a:p>
            <a:endParaRPr lang="en-US"/>
          </a:p>
        </p:txBody>
      </p:sp>
      <p:sp>
        <p:nvSpPr>
          <p:cNvPr id="4" name="Slide Number Placeholder 2">
            <a:extLst>
              <a:ext uri="{FF2B5EF4-FFF2-40B4-BE49-F238E27FC236}">
                <a16:creationId xmlns:a16="http://schemas.microsoft.com/office/drawing/2014/main" id="{2D4DB91C-C4D7-A926-2D1C-45FBD18D4254}"/>
              </a:ext>
            </a:extLst>
          </p:cNvPr>
          <p:cNvSpPr>
            <a:spLocks noGrp="1"/>
          </p:cNvSpPr>
          <p:nvPr>
            <p:ph type="sldNum" sz="quarter" idx="4"/>
          </p:nvPr>
        </p:nvSpPr>
        <p:spPr>
          <a:xfrm>
            <a:off x="11444275" y="6356350"/>
            <a:ext cx="441960" cy="365125"/>
          </a:xfrm>
          <a:prstGeom prst="rect">
            <a:avLst/>
          </a:prstGeom>
        </p:spPr>
        <p:txBody>
          <a:bodyPr vert="horz" lIns="91440" tIns="45720" rIns="91440" bIns="45720" rtlCol="0" anchor="ctr"/>
          <a:lstStyle>
            <a:lvl1pPr algn="r">
              <a:defRPr sz="1200">
                <a:solidFill>
                  <a:schemeClr val="tx1"/>
                </a:solidFill>
              </a:defRPr>
            </a:lvl1pPr>
          </a:lstStyle>
          <a:p>
            <a:fld id="{14FDF079-298B-A245-89CF-54D390D492C1}" type="slidenum">
              <a:rPr lang="en-US" smtClean="0"/>
              <a:pPr/>
              <a:t>‹#›</a:t>
            </a:fld>
            <a:endParaRPr lang="en-US"/>
          </a:p>
        </p:txBody>
      </p:sp>
    </p:spTree>
    <p:extLst>
      <p:ext uri="{BB962C8B-B14F-4D97-AF65-F5344CB8AC3E}">
        <p14:creationId xmlns:p14="http://schemas.microsoft.com/office/powerpoint/2010/main" val="2402386667"/>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 id="2147484080" r:id="rId12"/>
    <p:sldLayoutId id="2147484081" r:id="rId13"/>
    <p:sldLayoutId id="214748408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480">
          <p15:clr>
            <a:srgbClr val="F26B43"/>
          </p15:clr>
        </p15:guide>
        <p15:guide id="4" pos="966">
          <p15:clr>
            <a:srgbClr val="F26B43"/>
          </p15:clr>
        </p15:guide>
        <p15:guide id="5" pos="1046">
          <p15:clr>
            <a:srgbClr val="F26B43"/>
          </p15:clr>
        </p15:guide>
        <p15:guide id="6" pos="1533">
          <p15:clr>
            <a:srgbClr val="F26B43"/>
          </p15:clr>
        </p15:guide>
        <p15:guide id="7" pos="1613">
          <p15:clr>
            <a:srgbClr val="F26B43"/>
          </p15:clr>
        </p15:guide>
        <p15:guide id="8" pos="2100">
          <p15:clr>
            <a:srgbClr val="F26B43"/>
          </p15:clr>
        </p15:guide>
        <p15:guide id="9" pos="2180">
          <p15:clr>
            <a:srgbClr val="F26B43"/>
          </p15:clr>
        </p15:guide>
        <p15:guide id="10" pos="2666">
          <p15:clr>
            <a:srgbClr val="F26B43"/>
          </p15:clr>
        </p15:guide>
        <p15:guide id="11" pos="2746">
          <p15:clr>
            <a:srgbClr val="F26B43"/>
          </p15:clr>
        </p15:guide>
        <p15:guide id="12" pos="3233">
          <p15:clr>
            <a:srgbClr val="F26B43"/>
          </p15:clr>
        </p15:guide>
        <p15:guide id="13" pos="3313">
          <p15:clr>
            <a:srgbClr val="F26B43"/>
          </p15:clr>
        </p15:guide>
        <p15:guide id="14" pos="3800">
          <p15:clr>
            <a:srgbClr val="F26B43"/>
          </p15:clr>
        </p15:guide>
        <p15:guide id="15" pos="3880">
          <p15:clr>
            <a:srgbClr val="F26B43"/>
          </p15:clr>
        </p15:guide>
        <p15:guide id="16" pos="4366">
          <p15:clr>
            <a:srgbClr val="F26B43"/>
          </p15:clr>
        </p15:guide>
        <p15:guide id="17" pos="4446">
          <p15:clr>
            <a:srgbClr val="F26B43"/>
          </p15:clr>
        </p15:guide>
        <p15:guide id="18" pos="4933">
          <p15:clr>
            <a:srgbClr val="F26B43"/>
          </p15:clr>
        </p15:guide>
        <p15:guide id="19" pos="5013">
          <p15:clr>
            <a:srgbClr val="F26B43"/>
          </p15:clr>
        </p15:guide>
        <p15:guide id="20" pos="5500">
          <p15:clr>
            <a:srgbClr val="F26B43"/>
          </p15:clr>
        </p15:guide>
        <p15:guide id="21" pos="5580">
          <p15:clr>
            <a:srgbClr val="F26B43"/>
          </p15:clr>
        </p15:guide>
        <p15:guide id="22" pos="6066">
          <p15:clr>
            <a:srgbClr val="F26B43"/>
          </p15:clr>
        </p15:guide>
        <p15:guide id="23" pos="6146">
          <p15:clr>
            <a:srgbClr val="F26B43"/>
          </p15:clr>
        </p15:guide>
        <p15:guide id="24" pos="6633">
          <p15:clr>
            <a:srgbClr val="F26B43"/>
          </p15:clr>
        </p15:guide>
        <p15:guide id="25" pos="6713">
          <p15:clr>
            <a:srgbClr val="F26B43"/>
          </p15:clr>
        </p15:guide>
        <p15:guide id="26" pos="7200">
          <p15:clr>
            <a:srgbClr val="F26B43"/>
          </p15:clr>
        </p15:guide>
        <p15:guide id="27" orient="horz">
          <p15:clr>
            <a:srgbClr val="F26B43"/>
          </p15:clr>
        </p15:guide>
        <p15:guide id="28" orient="horz" pos="4320">
          <p15:clr>
            <a:srgbClr val="F26B43"/>
          </p15:clr>
        </p15:guide>
        <p15:guide id="29" orient="horz" pos="480">
          <p15:clr>
            <a:srgbClr val="F26B43"/>
          </p15:clr>
        </p15:guide>
        <p15:guide id="30" orient="horz" pos="891">
          <p15:clr>
            <a:srgbClr val="F26B43"/>
          </p15:clr>
        </p15:guide>
        <p15:guide id="31" orient="horz" pos="971">
          <p15:clr>
            <a:srgbClr val="F26B43"/>
          </p15:clr>
        </p15:guide>
        <p15:guide id="32" orient="horz" pos="1382">
          <p15:clr>
            <a:srgbClr val="F26B43"/>
          </p15:clr>
        </p15:guide>
        <p15:guide id="33" orient="horz" pos="1462">
          <p15:clr>
            <a:srgbClr val="F26B43"/>
          </p15:clr>
        </p15:guide>
        <p15:guide id="34" orient="horz" pos="1874">
          <p15:clr>
            <a:srgbClr val="F26B43"/>
          </p15:clr>
        </p15:guide>
        <p15:guide id="35" orient="horz" pos="1954">
          <p15:clr>
            <a:srgbClr val="F26B43"/>
          </p15:clr>
        </p15:guide>
        <p15:guide id="36" orient="horz" pos="2365">
          <p15:clr>
            <a:srgbClr val="F26B43"/>
          </p15:clr>
        </p15:guide>
        <p15:guide id="37" orient="horz" pos="2445">
          <p15:clr>
            <a:srgbClr val="F26B43"/>
          </p15:clr>
        </p15:guide>
        <p15:guide id="38" orient="horz" pos="2857">
          <p15:clr>
            <a:srgbClr val="F26B43"/>
          </p15:clr>
        </p15:guide>
        <p15:guide id="39" orient="horz" pos="2937">
          <p15:clr>
            <a:srgbClr val="F26B43"/>
          </p15:clr>
        </p15:guide>
        <p15:guide id="40" orient="horz" pos="3348">
          <p15:clr>
            <a:srgbClr val="F26B43"/>
          </p15:clr>
        </p15:guide>
        <p15:guide id="41" orient="horz" pos="3428">
          <p15:clr>
            <a:srgbClr val="F26B43"/>
          </p15:clr>
        </p15:guide>
        <p15:guide id="42" orient="horz"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4075" y="1014412"/>
            <a:ext cx="5224463" cy="2414588"/>
          </a:xfrm>
        </p:spPr>
        <p:txBody>
          <a:bodyPr/>
          <a:lstStyle/>
          <a:p>
            <a:r>
              <a:rPr lang="en-US"/>
              <a:t>From Resistant to Ready</a:t>
            </a:r>
          </a:p>
        </p:txBody>
      </p:sp>
      <p:sp>
        <p:nvSpPr>
          <p:cNvPr id="3" name="Subtitle 2"/>
          <p:cNvSpPr>
            <a:spLocks noGrp="1"/>
          </p:cNvSpPr>
          <p:nvPr>
            <p:ph type="body" sz="quarter" idx="11"/>
          </p:nvPr>
        </p:nvSpPr>
        <p:spPr>
          <a:xfrm>
            <a:off x="5934075" y="3428999"/>
            <a:ext cx="5224463" cy="858838"/>
          </a:xfrm>
        </p:spPr>
        <p:txBody>
          <a:bodyPr>
            <a:noAutofit/>
          </a:bodyPr>
          <a:lstStyle/>
          <a:p>
            <a:r>
              <a:rPr lang="en-US"/>
              <a:t>Communication Strategies That Accelerate Property Acquisition</a:t>
            </a:r>
          </a:p>
        </p:txBody>
      </p:sp>
      <p:sp>
        <p:nvSpPr>
          <p:cNvPr id="7" name="TextBox 6">
            <a:extLst>
              <a:ext uri="{FF2B5EF4-FFF2-40B4-BE49-F238E27FC236}">
                <a16:creationId xmlns:a16="http://schemas.microsoft.com/office/drawing/2014/main" id="{7B4727D7-9280-48BE-0EE0-51F2600C764F}"/>
              </a:ext>
            </a:extLst>
          </p:cNvPr>
          <p:cNvSpPr txBox="1"/>
          <p:nvPr/>
        </p:nvSpPr>
        <p:spPr>
          <a:xfrm>
            <a:off x="5934075" y="4913094"/>
            <a:ext cx="5224463" cy="646331"/>
          </a:xfrm>
          <a:prstGeom prst="rect">
            <a:avLst/>
          </a:prstGeom>
          <a:noFill/>
        </p:spPr>
        <p:txBody>
          <a:bodyPr wrap="square">
            <a:spAutoFit/>
          </a:bodyPr>
          <a:lstStyle/>
          <a:p>
            <a:pPr algn="ctr"/>
            <a:r>
              <a:rPr lang="en-US"/>
              <a:t>IRWA Transportation Symposium</a:t>
            </a:r>
            <a:br>
              <a:rPr lang="en-US"/>
            </a:br>
            <a:r>
              <a:rPr lang="en-US" b="1"/>
              <a:t>Amalia Andrews &amp; Nancy Cozzens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BC524-1151-90BD-E578-F2A8C1950B8D}"/>
              </a:ext>
            </a:extLst>
          </p:cNvPr>
          <p:cNvSpPr>
            <a:spLocks noGrp="1"/>
          </p:cNvSpPr>
          <p:nvPr>
            <p:ph type="title"/>
          </p:nvPr>
        </p:nvSpPr>
        <p:spPr>
          <a:xfrm>
            <a:off x="5562600" y="1413688"/>
            <a:ext cx="5605462" cy="3392631"/>
          </a:xfrm>
        </p:spPr>
        <p:txBody>
          <a:bodyPr anchor="b">
            <a:normAutofit/>
          </a:bodyPr>
          <a:lstStyle/>
          <a:p>
            <a:r>
              <a:rPr lang="en-US"/>
              <a:t>Communication as an Acquisition Strategy</a:t>
            </a:r>
          </a:p>
        </p:txBody>
      </p:sp>
    </p:spTree>
    <p:extLst>
      <p:ext uri="{BB962C8B-B14F-4D97-AF65-F5344CB8AC3E}">
        <p14:creationId xmlns:p14="http://schemas.microsoft.com/office/powerpoint/2010/main" val="34107649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2356F10-8B52-1BD0-28D7-DB8BF70A4AE2}"/>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117974" y="1733550"/>
            <a:ext cx="8074025" cy="4591050"/>
          </a:xfrm>
        </p:spPr>
        <p:txBody>
          <a:bodyPr>
            <a:noAutofit/>
          </a:bodyPr>
          <a:lstStyle/>
          <a:p>
            <a:pPr>
              <a:spcBef>
                <a:spcPts val="2500"/>
              </a:spcBef>
            </a:pPr>
            <a:r>
              <a:rPr lang="en-US" b="1"/>
              <a:t>Clear, Respectful and Consistent Communication</a:t>
            </a:r>
          </a:p>
          <a:p>
            <a:pPr>
              <a:spcBef>
                <a:spcPts val="2500"/>
              </a:spcBef>
            </a:pPr>
            <a:r>
              <a:rPr lang="en-US" b="1"/>
              <a:t>Understanding of Process and Timeline</a:t>
            </a:r>
          </a:p>
          <a:p>
            <a:pPr>
              <a:spcBef>
                <a:spcPts val="2500"/>
              </a:spcBef>
            </a:pPr>
            <a:r>
              <a:rPr lang="en-US" b="1"/>
              <a:t>Predictability and Transparency</a:t>
            </a:r>
          </a:p>
          <a:p>
            <a:pPr>
              <a:spcBef>
                <a:spcPts val="2500"/>
              </a:spcBef>
            </a:pPr>
            <a:r>
              <a:rPr lang="en-US" b="1"/>
              <a:t>Proactive Ongoing Engagement</a:t>
            </a:r>
          </a:p>
        </p:txBody>
      </p:sp>
      <p:sp>
        <p:nvSpPr>
          <p:cNvPr id="2" name="Title 1">
            <a:extLst>
              <a:ext uri="{FF2B5EF4-FFF2-40B4-BE49-F238E27FC236}">
                <a16:creationId xmlns:a16="http://schemas.microsoft.com/office/drawing/2014/main" id="{602EE452-0055-A938-75D7-FDEB8CB5DE24}"/>
              </a:ext>
            </a:extLst>
          </p:cNvPr>
          <p:cNvSpPr>
            <a:spLocks noGrp="1"/>
          </p:cNvSpPr>
          <p:nvPr>
            <p:ph type="title"/>
          </p:nvPr>
        </p:nvSpPr>
        <p:spPr>
          <a:xfrm>
            <a:off x="4118474" y="602682"/>
            <a:ext cx="7616326" cy="731520"/>
          </a:xfrm>
        </p:spPr>
        <p:txBody>
          <a:bodyPr anchor="t">
            <a:noAutofit/>
          </a:bodyPr>
          <a:lstStyle/>
          <a:p>
            <a:pPr>
              <a:lnSpc>
                <a:spcPct val="90000"/>
              </a:lnSpc>
            </a:pPr>
            <a:r>
              <a:rPr lang="en-US" sz="3600"/>
              <a:t>What Property Owners Truly Need</a:t>
            </a:r>
          </a:p>
        </p:txBody>
      </p:sp>
      <p:pic>
        <p:nvPicPr>
          <p:cNvPr id="9" name="Graphic 8">
            <a:extLst>
              <a:ext uri="{FF2B5EF4-FFF2-40B4-BE49-F238E27FC236}">
                <a16:creationId xmlns:a16="http://schemas.microsoft.com/office/drawing/2014/main" id="{E3D3351E-E399-84EE-8A6F-323DB4D4B7B6}"/>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04800" y="2324100"/>
            <a:ext cx="2209800" cy="2209800"/>
          </a:xfrm>
          <a:prstGeom prst="rect">
            <a:avLst/>
          </a:prstGeom>
        </p:spPr>
      </p:pic>
    </p:spTree>
    <p:extLst>
      <p:ext uri="{BB962C8B-B14F-4D97-AF65-F5344CB8AC3E}">
        <p14:creationId xmlns:p14="http://schemas.microsoft.com/office/powerpoint/2010/main" val="41825236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DB8C4-0E07-BC0E-231C-0B82EDDB5A37}"/>
              </a:ext>
            </a:extLst>
          </p:cNvPr>
          <p:cNvSpPr>
            <a:spLocks noGrp="1"/>
          </p:cNvSpPr>
          <p:nvPr>
            <p:ph type="title"/>
          </p:nvPr>
        </p:nvSpPr>
        <p:spPr>
          <a:xfrm>
            <a:off x="838200" y="602682"/>
            <a:ext cx="10375900" cy="1073718"/>
          </a:xfrm>
        </p:spPr>
        <p:txBody>
          <a:bodyPr anchor="t">
            <a:normAutofit/>
          </a:bodyPr>
          <a:lstStyle/>
          <a:p>
            <a:pPr algn="ctr"/>
            <a:r>
              <a:rPr lang="en-US" sz="3600"/>
              <a:t>Effective Communication Tactics</a:t>
            </a:r>
          </a:p>
        </p:txBody>
      </p:sp>
      <p:sp>
        <p:nvSpPr>
          <p:cNvPr id="4" name="Content Placeholder 3">
            <a:extLst>
              <a:ext uri="{FF2B5EF4-FFF2-40B4-BE49-F238E27FC236}">
                <a16:creationId xmlns:a16="http://schemas.microsoft.com/office/drawing/2014/main" id="{C659C5E9-C818-2745-3F20-BEA4D2E3849B}"/>
              </a:ext>
            </a:extLst>
          </p:cNvPr>
          <p:cNvSpPr>
            <a:spLocks noGrp="1"/>
          </p:cNvSpPr>
          <p:nvPr>
            <p:ph sz="quarter" idx="10"/>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1050925" y="2126448"/>
            <a:ext cx="10163175" cy="1606826"/>
          </a:xfrm>
        </p:spPr>
        <p:txBody>
          <a:bodyPr numCol="2">
            <a:noAutofit/>
          </a:bodyPr>
          <a:lstStyle/>
          <a:p>
            <a:pPr marL="0" indent="0" algn="ctr">
              <a:spcBef>
                <a:spcPts val="2500"/>
              </a:spcBef>
              <a:buNone/>
            </a:pPr>
            <a:r>
              <a:rPr lang="en-US" b="1"/>
              <a:t>Proactive Early </a:t>
            </a:r>
            <a:br>
              <a:rPr lang="en-US" b="1"/>
            </a:br>
            <a:r>
              <a:rPr lang="en-US" b="1"/>
              <a:t>Outreach</a:t>
            </a:r>
          </a:p>
          <a:p>
            <a:pPr marL="0" indent="0" algn="ctr">
              <a:spcBef>
                <a:spcPts val="2500"/>
              </a:spcBef>
              <a:buNone/>
            </a:pPr>
            <a:r>
              <a:rPr lang="en-US" b="1"/>
              <a:t>Tailored Messaging</a:t>
            </a:r>
          </a:p>
          <a:p>
            <a:pPr marL="0" indent="0" algn="ctr">
              <a:spcBef>
                <a:spcPts val="2500"/>
              </a:spcBef>
              <a:buNone/>
            </a:pPr>
            <a:r>
              <a:rPr lang="en-US" b="1"/>
              <a:t>Visible Responsiveness</a:t>
            </a:r>
          </a:p>
          <a:p>
            <a:pPr marL="0" indent="0" algn="ctr">
              <a:spcBef>
                <a:spcPts val="2500"/>
              </a:spcBef>
              <a:buNone/>
            </a:pPr>
            <a:r>
              <a:rPr lang="en-US" b="1"/>
              <a:t>Consistent Team Communication</a:t>
            </a:r>
          </a:p>
        </p:txBody>
      </p:sp>
      <p:pic>
        <p:nvPicPr>
          <p:cNvPr id="9" name="Graphic 8">
            <a:extLst>
              <a:ext uri="{FF2B5EF4-FFF2-40B4-BE49-F238E27FC236}">
                <a16:creationId xmlns:a16="http://schemas.microsoft.com/office/drawing/2014/main" id="{43FD560F-3BC1-6BCC-912C-57E26F886BD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686800" y="4731552"/>
            <a:ext cx="1966183" cy="1878797"/>
          </a:xfrm>
          <a:prstGeom prst="rect">
            <a:avLst/>
          </a:prstGeom>
        </p:spPr>
      </p:pic>
    </p:spTree>
    <p:extLst>
      <p:ext uri="{BB962C8B-B14F-4D97-AF65-F5344CB8AC3E}">
        <p14:creationId xmlns:p14="http://schemas.microsoft.com/office/powerpoint/2010/main" val="38173730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7C72FA47-3FFD-A19D-4F16-90730C140AA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04800" y="3632543"/>
            <a:ext cx="3028950" cy="3028950"/>
          </a:xfrm>
          <a:prstGeom prst="rect">
            <a:avLst/>
          </a:prstGeom>
        </p:spPr>
      </p:pic>
      <p:sp>
        <p:nvSpPr>
          <p:cNvPr id="4" name="Content Placeholder 3">
            <a:extLst>
              <a:ext uri="{FF2B5EF4-FFF2-40B4-BE49-F238E27FC236}">
                <a16:creationId xmlns:a16="http://schemas.microsoft.com/office/drawing/2014/main" id="{F124DC30-C0F2-5C77-35C9-3EE261654DFC}"/>
              </a:ext>
            </a:extLst>
          </p:cNvPr>
          <p:cNvSpPr>
            <a:spLocks noGrp="1"/>
          </p:cNvSpPr>
          <p:nvPr>
            <p:ph sz="quarter" idx="17"/>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1066800" y="3048000"/>
            <a:ext cx="10058400" cy="1689100"/>
          </a:xfrm>
        </p:spPr>
        <p:txBody>
          <a:bodyPr numCol="2">
            <a:normAutofit/>
          </a:bodyPr>
          <a:lstStyle/>
          <a:p>
            <a:pPr marL="0" indent="0" algn="ctr">
              <a:spcBef>
                <a:spcPts val="2500"/>
              </a:spcBef>
              <a:buNone/>
            </a:pPr>
            <a:r>
              <a:rPr lang="en-US" b="1"/>
              <a:t>Early Integration</a:t>
            </a:r>
          </a:p>
          <a:p>
            <a:pPr marL="0" indent="0" algn="ctr">
              <a:spcBef>
                <a:spcPts val="2500"/>
              </a:spcBef>
              <a:buNone/>
            </a:pPr>
            <a:r>
              <a:rPr lang="en-US" b="1"/>
              <a:t>Aligned Communication</a:t>
            </a:r>
          </a:p>
          <a:p>
            <a:pPr marL="0" indent="0" algn="ctr">
              <a:spcBef>
                <a:spcPts val="2500"/>
              </a:spcBef>
              <a:buNone/>
            </a:pPr>
            <a:r>
              <a:rPr lang="en-US" b="1"/>
              <a:t>Feedback Loops</a:t>
            </a:r>
          </a:p>
          <a:p>
            <a:pPr marL="0" indent="0" algn="ctr">
              <a:spcBef>
                <a:spcPts val="2500"/>
              </a:spcBef>
              <a:buNone/>
            </a:pPr>
            <a:r>
              <a:rPr lang="en-US" b="1"/>
              <a:t>Streamlined Progress</a:t>
            </a:r>
          </a:p>
        </p:txBody>
      </p:sp>
      <p:sp>
        <p:nvSpPr>
          <p:cNvPr id="2" name="Title 1">
            <a:extLst>
              <a:ext uri="{FF2B5EF4-FFF2-40B4-BE49-F238E27FC236}">
                <a16:creationId xmlns:a16="http://schemas.microsoft.com/office/drawing/2014/main" id="{F507BA72-7F3E-9670-1EB7-640F40190422}"/>
              </a:ext>
            </a:extLst>
          </p:cNvPr>
          <p:cNvSpPr>
            <a:spLocks noGrp="1"/>
          </p:cNvSpPr>
          <p:nvPr>
            <p:ph type="title"/>
          </p:nvPr>
        </p:nvSpPr>
        <p:spPr>
          <a:xfrm>
            <a:off x="2374898" y="602682"/>
            <a:ext cx="8750301" cy="1149918"/>
          </a:xfrm>
        </p:spPr>
        <p:txBody>
          <a:bodyPr anchor="b">
            <a:noAutofit/>
          </a:bodyPr>
          <a:lstStyle/>
          <a:p>
            <a:pPr algn="ctr">
              <a:lnSpc>
                <a:spcPct val="90000"/>
              </a:lnSpc>
            </a:pPr>
            <a:r>
              <a:rPr lang="en-US" sz="3600"/>
              <a:t>Collaboration Between </a:t>
            </a:r>
            <a:br>
              <a:rPr lang="en-US" sz="3600"/>
            </a:br>
            <a:r>
              <a:rPr lang="en-US" sz="3600"/>
              <a:t>Communicators and ROW Teams</a:t>
            </a:r>
          </a:p>
        </p:txBody>
      </p:sp>
    </p:spTree>
    <p:extLst>
      <p:ext uri="{BB962C8B-B14F-4D97-AF65-F5344CB8AC3E}">
        <p14:creationId xmlns:p14="http://schemas.microsoft.com/office/powerpoint/2010/main" val="3160804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A930BA6-E3CA-D234-52A4-F9A5C7DF3607}"/>
              </a:ext>
            </a:extLst>
          </p:cNvPr>
          <p:cNvSpPr>
            <a:spLocks noGrp="1"/>
          </p:cNvSpPr>
          <p:nvPr>
            <p:ph sz="quarter" idx="17"/>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1066800" y="2714369"/>
            <a:ext cx="10134600" cy="2286000"/>
          </a:xfrm>
        </p:spPr>
        <p:txBody>
          <a:bodyPr numCol="2">
            <a:noAutofit/>
          </a:bodyPr>
          <a:lstStyle/>
          <a:p>
            <a:pPr marL="0" lvl="1" indent="0" algn="ctr">
              <a:spcBef>
                <a:spcPts val="2500"/>
              </a:spcBef>
              <a:buNone/>
            </a:pPr>
            <a:r>
              <a:rPr lang="en-US" sz="2800" b="1"/>
              <a:t>Embedded Communication Benefits</a:t>
            </a:r>
          </a:p>
          <a:p>
            <a:pPr marL="0" lvl="1" indent="0" algn="ctr">
              <a:spcBef>
                <a:spcPts val="2500"/>
              </a:spcBef>
              <a:buNone/>
            </a:pPr>
            <a:r>
              <a:rPr lang="en-US" sz="2800" b="1"/>
              <a:t>Improved Stakeholder </a:t>
            </a:r>
            <a:br>
              <a:rPr lang="en-US" sz="2800" b="1"/>
            </a:br>
            <a:r>
              <a:rPr lang="en-US" sz="2800" b="1"/>
              <a:t>Experience</a:t>
            </a:r>
          </a:p>
          <a:p>
            <a:pPr marL="0" lvl="1" indent="0" algn="ctr">
              <a:spcBef>
                <a:spcPts val="2500"/>
              </a:spcBef>
              <a:buNone/>
            </a:pPr>
            <a:r>
              <a:rPr lang="en-US" sz="2800" b="1"/>
              <a:t>Managing Resistance </a:t>
            </a:r>
            <a:br>
              <a:rPr lang="en-US" sz="2800" b="1"/>
            </a:br>
            <a:r>
              <a:rPr lang="en-US" sz="2800" b="1"/>
              <a:t>Effectively</a:t>
            </a:r>
          </a:p>
          <a:p>
            <a:pPr marL="0" lvl="1" indent="0" algn="ctr">
              <a:spcBef>
                <a:spcPts val="2500"/>
              </a:spcBef>
              <a:buNone/>
            </a:pPr>
            <a:r>
              <a:rPr lang="en-US" sz="2800" b="1"/>
              <a:t>Team Integration for </a:t>
            </a:r>
            <a:br>
              <a:rPr lang="en-US" sz="2800" b="1"/>
            </a:br>
            <a:r>
              <a:rPr lang="en-US" sz="2800" b="1"/>
              <a:t>Success</a:t>
            </a:r>
          </a:p>
        </p:txBody>
      </p:sp>
      <p:sp>
        <p:nvSpPr>
          <p:cNvPr id="2" name="Title 1">
            <a:extLst>
              <a:ext uri="{FF2B5EF4-FFF2-40B4-BE49-F238E27FC236}">
                <a16:creationId xmlns:a16="http://schemas.microsoft.com/office/drawing/2014/main" id="{8E0CA231-4BF7-F6DB-CF8B-46433FB0DF43}"/>
              </a:ext>
            </a:extLst>
          </p:cNvPr>
          <p:cNvSpPr>
            <a:spLocks noGrp="1"/>
          </p:cNvSpPr>
          <p:nvPr>
            <p:ph type="title"/>
          </p:nvPr>
        </p:nvSpPr>
        <p:spPr>
          <a:xfrm>
            <a:off x="2374898" y="602682"/>
            <a:ext cx="8750301" cy="1226118"/>
          </a:xfrm>
        </p:spPr>
        <p:txBody>
          <a:bodyPr anchor="b">
            <a:normAutofit/>
          </a:bodyPr>
          <a:lstStyle/>
          <a:p>
            <a:pPr algn="ctr">
              <a:lnSpc>
                <a:spcPct val="90000"/>
              </a:lnSpc>
            </a:pPr>
            <a:r>
              <a:rPr lang="en-US" sz="3600"/>
              <a:t>What Success Looks Like </a:t>
            </a:r>
            <a:br>
              <a:rPr lang="en-US" sz="3600"/>
            </a:br>
            <a:r>
              <a:rPr lang="en-US" sz="3600"/>
              <a:t>and Why It Matters</a:t>
            </a:r>
          </a:p>
        </p:txBody>
      </p:sp>
    </p:spTree>
    <p:extLst>
      <p:ext uri="{BB962C8B-B14F-4D97-AF65-F5344CB8AC3E}">
        <p14:creationId xmlns:p14="http://schemas.microsoft.com/office/powerpoint/2010/main" val="40369748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700CF-9B23-A28F-EED6-A710F0A0599C}"/>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6B41FCB3-0641-6865-9967-0753DAB79B79}"/>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4149162" y="2106323"/>
            <a:ext cx="2845076" cy="2845076"/>
          </a:xfrm>
          <a:prstGeom prst="roundRect">
            <a:avLst>
              <a:gd name="adj" fmla="val 6400"/>
            </a:avLst>
          </a:prstGeom>
          <a:ln>
            <a:noFill/>
          </a:ln>
          <a:effectLst>
            <a:outerShdw blurRad="469900" dist="38100" dir="4500000" algn="tl" rotWithShape="0">
              <a:srgbClr val="000000">
                <a:alpha val="23000"/>
              </a:srgbClr>
            </a:outerShdw>
          </a:effectLst>
          <a:scene3d>
            <a:camera prst="orthographicFront"/>
            <a:lightRig rig="contrasting" dir="t">
              <a:rot lat="0" lon="0" rev="4200000"/>
            </a:lightRig>
          </a:scene3d>
          <a:sp3d prstMaterial="plastic">
            <a:contourClr>
              <a:srgbClr val="969696"/>
            </a:contourClr>
          </a:sp3d>
        </p:spPr>
      </p:pic>
      <p:pic>
        <p:nvPicPr>
          <p:cNvPr id="15" name="Picture 14">
            <a:extLst>
              <a:ext uri="{FF2B5EF4-FFF2-40B4-BE49-F238E27FC236}">
                <a16:creationId xmlns:a16="http://schemas.microsoft.com/office/drawing/2014/main" id="{66FB6585-0F11-7767-FE67-6592AB3F3237}"/>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8001000" y="2106323"/>
            <a:ext cx="2845074" cy="2845074"/>
          </a:xfrm>
          <a:prstGeom prst="roundRect">
            <a:avLst>
              <a:gd name="adj" fmla="val 5507"/>
            </a:avLst>
          </a:prstGeom>
          <a:ln>
            <a:noFill/>
          </a:ln>
          <a:effectLst>
            <a:outerShdw blurRad="469900" dist="38100" dir="4500000" algn="tl" rotWithShape="0">
              <a:srgbClr val="000000">
                <a:alpha val="23000"/>
              </a:srgbClr>
            </a:outerShdw>
          </a:effectLst>
          <a:scene3d>
            <a:camera prst="orthographicFront"/>
            <a:lightRig rig="contrasting" dir="t">
              <a:rot lat="0" lon="0" rev="4200000"/>
            </a:lightRig>
          </a:scene3d>
          <a:sp3d prstMaterial="plastic">
            <a:contourClr>
              <a:srgbClr val="969696"/>
            </a:contourClr>
          </a:sp3d>
        </p:spPr>
      </p:pic>
      <p:sp>
        <p:nvSpPr>
          <p:cNvPr id="5" name="Title 4">
            <a:extLst>
              <a:ext uri="{FF2B5EF4-FFF2-40B4-BE49-F238E27FC236}">
                <a16:creationId xmlns:a16="http://schemas.microsoft.com/office/drawing/2014/main" id="{457B19C7-AD5B-FBD5-F228-65F00DB0BE0A}"/>
              </a:ext>
            </a:extLst>
          </p:cNvPr>
          <p:cNvSpPr>
            <a:spLocks noGrp="1"/>
          </p:cNvSpPr>
          <p:nvPr>
            <p:ph type="title"/>
          </p:nvPr>
        </p:nvSpPr>
        <p:spPr/>
        <p:txBody>
          <a:bodyPr/>
          <a:lstStyle/>
          <a:p>
            <a:r>
              <a:rPr lang="en-US"/>
              <a:t>Connect with Us</a:t>
            </a:r>
          </a:p>
        </p:txBody>
      </p:sp>
      <p:pic>
        <p:nvPicPr>
          <p:cNvPr id="3" name="Picture 2">
            <a:extLst>
              <a:ext uri="{FF2B5EF4-FFF2-40B4-BE49-F238E27FC236}">
                <a16:creationId xmlns:a16="http://schemas.microsoft.com/office/drawing/2014/main" id="{4805424D-CA1F-9563-4C7D-D4813A76CC6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12632" y="4327851"/>
            <a:ext cx="1714505" cy="1714505"/>
          </a:xfrm>
          <a:prstGeom prst="roundRect">
            <a:avLst>
              <a:gd name="adj" fmla="val 8333"/>
            </a:avLst>
          </a:prstGeom>
          <a:ln>
            <a:noFill/>
          </a:ln>
          <a:effectLst>
            <a:outerShdw blurRad="482600" dist="38100" dir="4500000" algn="tl" rotWithShape="0">
              <a:srgbClr val="000000">
                <a:alpha val="23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7" name="Picture 6">
            <a:extLst>
              <a:ext uri="{FF2B5EF4-FFF2-40B4-BE49-F238E27FC236}">
                <a16:creationId xmlns:a16="http://schemas.microsoft.com/office/drawing/2014/main" id="{001F34BF-EF31-EB0B-3BFB-80CF8C80DC6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23284" y="4360802"/>
            <a:ext cx="1714505" cy="1714505"/>
          </a:xfrm>
          <a:prstGeom prst="roundRect">
            <a:avLst>
              <a:gd name="adj" fmla="val 6112"/>
            </a:avLst>
          </a:prstGeom>
          <a:ln>
            <a:noFill/>
          </a:ln>
          <a:effectLst>
            <a:outerShdw blurRad="482600" dist="38100" dir="4500000" algn="tl" rotWithShape="0">
              <a:srgbClr val="000000">
                <a:alpha val="23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TextBox 8">
            <a:extLst>
              <a:ext uri="{FF2B5EF4-FFF2-40B4-BE49-F238E27FC236}">
                <a16:creationId xmlns:a16="http://schemas.microsoft.com/office/drawing/2014/main" id="{43638D04-81C8-621A-0B0B-1AFBC9BE58C3}"/>
              </a:ext>
            </a:extLst>
          </p:cNvPr>
          <p:cNvSpPr txBox="1"/>
          <p:nvPr/>
        </p:nvSpPr>
        <p:spPr>
          <a:xfrm>
            <a:off x="-353044" y="4769604"/>
            <a:ext cx="2426386" cy="830997"/>
          </a:xfrm>
          <a:prstGeom prst="rect">
            <a:avLst/>
          </a:prstGeom>
          <a:noFill/>
        </p:spPr>
        <p:txBody>
          <a:bodyPr wrap="square" rtlCol="0">
            <a:spAutoFit/>
          </a:bodyPr>
          <a:lstStyle/>
          <a:p>
            <a:pPr algn="r"/>
            <a:r>
              <a:rPr lang="en-US" sz="2400" b="1">
                <a:solidFill>
                  <a:schemeClr val="bg1"/>
                </a:solidFill>
              </a:rPr>
              <a:t>Scan to </a:t>
            </a:r>
            <a:br>
              <a:rPr lang="en-US" sz="2400" b="1">
                <a:solidFill>
                  <a:schemeClr val="bg1"/>
                </a:solidFill>
              </a:rPr>
            </a:br>
            <a:r>
              <a:rPr lang="en-US" sz="2400" b="1">
                <a:solidFill>
                  <a:schemeClr val="bg1"/>
                </a:solidFill>
              </a:rPr>
              <a:t>email us!</a:t>
            </a:r>
          </a:p>
        </p:txBody>
      </p:sp>
      <p:cxnSp>
        <p:nvCxnSpPr>
          <p:cNvPr id="20" name="Straight Arrow Connector 19">
            <a:extLst>
              <a:ext uri="{FF2B5EF4-FFF2-40B4-BE49-F238E27FC236}">
                <a16:creationId xmlns:a16="http://schemas.microsoft.com/office/drawing/2014/main" id="{82596092-579F-DAA1-EF81-342259F42A35}"/>
              </a:ext>
            </a:extLst>
          </p:cNvPr>
          <p:cNvCxnSpPr>
            <a:cxnSpLocks/>
          </p:cNvCxnSpPr>
          <p:nvPr/>
        </p:nvCxnSpPr>
        <p:spPr>
          <a:xfrm>
            <a:off x="2286000" y="5218053"/>
            <a:ext cx="737774" cy="0"/>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sp>
        <p:nvSpPr>
          <p:cNvPr id="17" name="Subtitle 2">
            <a:extLst>
              <a:ext uri="{FF2B5EF4-FFF2-40B4-BE49-F238E27FC236}">
                <a16:creationId xmlns:a16="http://schemas.microsoft.com/office/drawing/2014/main" id="{948A6E69-102A-B74C-4C6F-9C1210DF3A0B}"/>
              </a:ext>
            </a:extLst>
          </p:cNvPr>
          <p:cNvSpPr txBox="1">
            <a:spLocks/>
          </p:cNvSpPr>
          <p:nvPr/>
        </p:nvSpPr>
        <p:spPr>
          <a:xfrm>
            <a:off x="4169885" y="1648243"/>
            <a:ext cx="2803631" cy="4299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50" normalizeH="0" baseline="0" noProof="0">
                <a:ln w="0"/>
                <a:solidFill>
                  <a:schemeClr val="tx2"/>
                </a:solidFill>
                <a:effectLst>
                  <a:innerShdw blurRad="63500" dist="50800" dir="13500000">
                    <a:srgbClr val="000000">
                      <a:alpha val="50000"/>
                    </a:srgbClr>
                  </a:innerShdw>
                </a:effectLst>
                <a:uLnTx/>
                <a:uFillTx/>
                <a:latin typeface="+mj-lt"/>
                <a:ea typeface="+mn-ea"/>
                <a:cs typeface="Arial" panose="020B0604020202020204" pitchFamily="34" charset="0"/>
              </a:rPr>
              <a:t>Amalia Andrews</a:t>
            </a:r>
          </a:p>
        </p:txBody>
      </p:sp>
      <p:sp>
        <p:nvSpPr>
          <p:cNvPr id="18" name="Subtitle 2">
            <a:extLst>
              <a:ext uri="{FF2B5EF4-FFF2-40B4-BE49-F238E27FC236}">
                <a16:creationId xmlns:a16="http://schemas.microsoft.com/office/drawing/2014/main" id="{7E1B3914-E7C9-D647-9E53-56F66F5789E6}"/>
              </a:ext>
            </a:extLst>
          </p:cNvPr>
          <p:cNvSpPr txBox="1">
            <a:spLocks/>
          </p:cNvSpPr>
          <p:nvPr/>
        </p:nvSpPr>
        <p:spPr>
          <a:xfrm>
            <a:off x="8001000" y="1648243"/>
            <a:ext cx="2845074" cy="4299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50" normalizeH="0" baseline="0" noProof="0">
                <a:ln w="0"/>
                <a:solidFill>
                  <a:schemeClr val="tx2"/>
                </a:solidFill>
                <a:effectLst>
                  <a:innerShdw blurRad="63500" dist="50800" dir="13500000">
                    <a:srgbClr val="000000">
                      <a:alpha val="50000"/>
                    </a:srgbClr>
                  </a:innerShdw>
                </a:effectLst>
                <a:uLnTx/>
                <a:uFillTx/>
                <a:latin typeface="+mj-lt"/>
                <a:ea typeface="+mn-ea"/>
                <a:cs typeface="Arial" panose="020B0604020202020204" pitchFamily="34" charset="0"/>
              </a:rPr>
              <a:t>Nancy Cozzens</a:t>
            </a:r>
          </a:p>
        </p:txBody>
      </p:sp>
    </p:spTree>
    <p:extLst>
      <p:ext uri="{BB962C8B-B14F-4D97-AF65-F5344CB8AC3E}">
        <p14:creationId xmlns:p14="http://schemas.microsoft.com/office/powerpoint/2010/main" val="30898842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9179858-EA06-CCE7-A510-2676730806F1}"/>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4128440" y="1905000"/>
            <a:ext cx="2845076" cy="2845076"/>
          </a:xfrm>
          <a:prstGeom prst="roundRect">
            <a:avLst>
              <a:gd name="adj" fmla="val 6400"/>
            </a:avLst>
          </a:prstGeom>
          <a:ln>
            <a:noFill/>
          </a:ln>
          <a:effectLst>
            <a:outerShdw blurRad="469900" dist="38100" dir="4500000" algn="tl" rotWithShape="0">
              <a:srgbClr val="000000">
                <a:alpha val="23000"/>
              </a:srgbClr>
            </a:outerShdw>
          </a:effectLst>
          <a:scene3d>
            <a:camera prst="orthographicFront"/>
            <a:lightRig rig="contrasting" dir="t">
              <a:rot lat="0" lon="0" rev="4200000"/>
            </a:lightRig>
          </a:scene3d>
          <a:sp3d prstMaterial="plastic">
            <a:contourClr>
              <a:srgbClr val="969696"/>
            </a:contourClr>
          </a:sp3d>
        </p:spPr>
      </p:pic>
      <p:pic>
        <p:nvPicPr>
          <p:cNvPr id="15" name="Picture 14">
            <a:extLst>
              <a:ext uri="{FF2B5EF4-FFF2-40B4-BE49-F238E27FC236}">
                <a16:creationId xmlns:a16="http://schemas.microsoft.com/office/drawing/2014/main" id="{ED7E4BA0-ACFA-EAC0-182D-9C6EA03F599F}"/>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8001000" y="1905000"/>
            <a:ext cx="2845074" cy="2845074"/>
          </a:xfrm>
          <a:prstGeom prst="roundRect">
            <a:avLst>
              <a:gd name="adj" fmla="val 5507"/>
            </a:avLst>
          </a:prstGeom>
          <a:ln>
            <a:noFill/>
          </a:ln>
          <a:effectLst>
            <a:outerShdw blurRad="469900" dist="38100" dir="4500000" algn="tl" rotWithShape="0">
              <a:srgbClr val="000000">
                <a:alpha val="23000"/>
              </a:srgbClr>
            </a:outerShdw>
          </a:effectLst>
          <a:scene3d>
            <a:camera prst="orthographicFront"/>
            <a:lightRig rig="contrasting" dir="t">
              <a:rot lat="0" lon="0" rev="4200000"/>
            </a:lightRig>
          </a:scene3d>
          <a:sp3d prstMaterial="plastic">
            <a:contourClr>
              <a:srgbClr val="969696"/>
            </a:contourClr>
          </a:sp3d>
        </p:spPr>
      </p:pic>
      <p:sp>
        <p:nvSpPr>
          <p:cNvPr id="17" name="Subtitle 2">
            <a:extLst>
              <a:ext uri="{FF2B5EF4-FFF2-40B4-BE49-F238E27FC236}">
                <a16:creationId xmlns:a16="http://schemas.microsoft.com/office/drawing/2014/main" id="{0D0FC437-6A5A-22B9-7BC7-41B5A239A402}"/>
              </a:ext>
            </a:extLst>
          </p:cNvPr>
          <p:cNvSpPr txBox="1">
            <a:spLocks/>
          </p:cNvSpPr>
          <p:nvPr/>
        </p:nvSpPr>
        <p:spPr>
          <a:xfrm>
            <a:off x="4169885" y="4953653"/>
            <a:ext cx="2803631" cy="4299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50" normalizeH="0" baseline="0" noProof="0">
                <a:ln w="0"/>
                <a:solidFill>
                  <a:srgbClr val="000000"/>
                </a:solidFill>
                <a:effectLst>
                  <a:innerShdw blurRad="63500" dist="50800" dir="13500000">
                    <a:srgbClr val="000000">
                      <a:alpha val="50000"/>
                    </a:srgbClr>
                  </a:innerShdw>
                </a:effectLst>
                <a:uLnTx/>
                <a:uFillTx/>
                <a:latin typeface="+mj-lt"/>
                <a:ea typeface="+mn-ea"/>
                <a:cs typeface="Arial" panose="020B0604020202020204" pitchFamily="34" charset="0"/>
              </a:rPr>
              <a:t>Amalia Andrews</a:t>
            </a:r>
          </a:p>
        </p:txBody>
      </p:sp>
      <p:sp>
        <p:nvSpPr>
          <p:cNvPr id="18" name="Subtitle 2">
            <a:extLst>
              <a:ext uri="{FF2B5EF4-FFF2-40B4-BE49-F238E27FC236}">
                <a16:creationId xmlns:a16="http://schemas.microsoft.com/office/drawing/2014/main" id="{A863B3B6-C7F8-6E15-19D8-C6946F07E2B1}"/>
              </a:ext>
            </a:extLst>
          </p:cNvPr>
          <p:cNvSpPr txBox="1">
            <a:spLocks/>
          </p:cNvSpPr>
          <p:nvPr/>
        </p:nvSpPr>
        <p:spPr>
          <a:xfrm>
            <a:off x="8001000" y="4953653"/>
            <a:ext cx="2845074" cy="4299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50" normalizeH="0" baseline="0" noProof="0">
                <a:ln w="0"/>
                <a:solidFill>
                  <a:srgbClr val="000000"/>
                </a:solidFill>
                <a:effectLst>
                  <a:innerShdw blurRad="63500" dist="50800" dir="13500000">
                    <a:srgbClr val="000000">
                      <a:alpha val="50000"/>
                    </a:srgbClr>
                  </a:innerShdw>
                </a:effectLst>
                <a:uLnTx/>
                <a:uFillTx/>
                <a:latin typeface="+mj-lt"/>
                <a:ea typeface="+mn-ea"/>
                <a:cs typeface="Arial" panose="020B0604020202020204" pitchFamily="34" charset="0"/>
              </a:rPr>
              <a:t>Nancy Cozzens</a:t>
            </a:r>
          </a:p>
        </p:txBody>
      </p:sp>
      <p:sp>
        <p:nvSpPr>
          <p:cNvPr id="5" name="Title 4">
            <a:extLst>
              <a:ext uri="{FF2B5EF4-FFF2-40B4-BE49-F238E27FC236}">
                <a16:creationId xmlns:a16="http://schemas.microsoft.com/office/drawing/2014/main" id="{656C581F-4E56-83A0-EA68-89C48D3BB5E1}"/>
              </a:ext>
            </a:extLst>
          </p:cNvPr>
          <p:cNvSpPr>
            <a:spLocks noGrp="1"/>
          </p:cNvSpPr>
          <p:nvPr>
            <p:ph type="title"/>
          </p:nvPr>
        </p:nvSpPr>
        <p:spPr/>
        <p:txBody>
          <a:bodyPr/>
          <a:lstStyle/>
          <a:p>
            <a:r>
              <a:rPr lang="en-US"/>
              <a:t>About Us</a:t>
            </a:r>
          </a:p>
        </p:txBody>
      </p:sp>
    </p:spTree>
    <p:extLst>
      <p:ext uri="{BB962C8B-B14F-4D97-AF65-F5344CB8AC3E}">
        <p14:creationId xmlns:p14="http://schemas.microsoft.com/office/powerpoint/2010/main" val="3890435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8A18C-F0D8-3C8E-C52F-22F5D1F5CF3A}"/>
              </a:ext>
            </a:extLst>
          </p:cNvPr>
          <p:cNvSpPr>
            <a:spLocks noGrp="1"/>
          </p:cNvSpPr>
          <p:nvPr>
            <p:ph type="title"/>
          </p:nvPr>
        </p:nvSpPr>
        <p:spPr>
          <a:xfrm>
            <a:off x="5562600" y="1732684"/>
            <a:ext cx="5605462" cy="3392631"/>
          </a:xfrm>
        </p:spPr>
        <p:txBody>
          <a:bodyPr anchor="ctr">
            <a:normAutofit/>
          </a:bodyPr>
          <a:lstStyle/>
          <a:p>
            <a:r>
              <a:rPr lang="en-US"/>
              <a:t>Challenges and Solutions</a:t>
            </a:r>
          </a:p>
        </p:txBody>
      </p:sp>
    </p:spTree>
    <p:extLst>
      <p:ext uri="{BB962C8B-B14F-4D97-AF65-F5344CB8AC3E}">
        <p14:creationId xmlns:p14="http://schemas.microsoft.com/office/powerpoint/2010/main" val="1747429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5760F96-5AA5-A90E-B3A6-598600A0016D}"/>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118474" y="2038350"/>
            <a:ext cx="7095626" cy="4819650"/>
          </a:xfrm>
        </p:spPr>
        <p:txBody>
          <a:bodyPr>
            <a:noAutofit/>
          </a:bodyPr>
          <a:lstStyle/>
          <a:p>
            <a:pPr>
              <a:spcAft>
                <a:spcPts val="1200"/>
              </a:spcAft>
            </a:pPr>
            <a:r>
              <a:rPr lang="en-US" b="1"/>
              <a:t>Human Dynamics Cause Delays</a:t>
            </a:r>
          </a:p>
          <a:p>
            <a:pPr>
              <a:spcBef>
                <a:spcPts val="1200"/>
              </a:spcBef>
              <a:spcAft>
                <a:spcPts val="1200"/>
              </a:spcAft>
            </a:pPr>
            <a:r>
              <a:rPr lang="en-US" b="1"/>
              <a:t>Technical Teams' Limitations</a:t>
            </a:r>
          </a:p>
          <a:p>
            <a:pPr>
              <a:spcBef>
                <a:spcPts val="1200"/>
              </a:spcBef>
              <a:spcAft>
                <a:spcPts val="1200"/>
              </a:spcAft>
            </a:pPr>
            <a:r>
              <a:rPr lang="en-US" b="1"/>
              <a:t>Identifying Warning Signs</a:t>
            </a:r>
          </a:p>
          <a:p>
            <a:pPr>
              <a:spcBef>
                <a:spcPts val="1200"/>
              </a:spcBef>
              <a:spcAft>
                <a:spcPts val="1200"/>
              </a:spcAft>
            </a:pPr>
            <a:r>
              <a:rPr lang="en-US" b="1"/>
              <a:t>Need for Communication Strategy</a:t>
            </a:r>
          </a:p>
        </p:txBody>
      </p:sp>
      <p:sp>
        <p:nvSpPr>
          <p:cNvPr id="2" name="Title 1">
            <a:extLst>
              <a:ext uri="{FF2B5EF4-FFF2-40B4-BE49-F238E27FC236}">
                <a16:creationId xmlns:a16="http://schemas.microsoft.com/office/drawing/2014/main" id="{49540742-BB6D-79F7-13C0-0EA7793B1616}"/>
              </a:ext>
            </a:extLst>
          </p:cNvPr>
          <p:cNvSpPr>
            <a:spLocks noGrp="1"/>
          </p:cNvSpPr>
          <p:nvPr>
            <p:ph type="title"/>
          </p:nvPr>
        </p:nvSpPr>
        <p:spPr>
          <a:xfrm>
            <a:off x="4118474" y="602682"/>
            <a:ext cx="7463926" cy="731520"/>
          </a:xfrm>
        </p:spPr>
        <p:txBody>
          <a:bodyPr anchor="t">
            <a:noAutofit/>
          </a:bodyPr>
          <a:lstStyle/>
          <a:p>
            <a:r>
              <a:rPr lang="en-US" sz="3600"/>
              <a:t>The Problem Nobody Talks About</a:t>
            </a:r>
          </a:p>
        </p:txBody>
      </p:sp>
      <p:pic>
        <p:nvPicPr>
          <p:cNvPr id="16" name="Graphic 15">
            <a:extLst>
              <a:ext uri="{FF2B5EF4-FFF2-40B4-BE49-F238E27FC236}">
                <a16:creationId xmlns:a16="http://schemas.microsoft.com/office/drawing/2014/main" id="{BA77DF53-D3A0-0C8E-67DA-46B123D5145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28600" y="2381250"/>
            <a:ext cx="2334097" cy="2095500"/>
          </a:xfrm>
          <a:prstGeom prst="rect">
            <a:avLst/>
          </a:prstGeom>
        </p:spPr>
      </p:pic>
    </p:spTree>
    <p:extLst>
      <p:ext uri="{BB962C8B-B14F-4D97-AF65-F5344CB8AC3E}">
        <p14:creationId xmlns:p14="http://schemas.microsoft.com/office/powerpoint/2010/main" val="13371647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7F50479-018D-646B-4381-3CC2693CA489}"/>
              </a:ext>
            </a:extLst>
          </p:cNvPr>
          <p:cNvSpPr>
            <a:spLocks noGrp="1"/>
          </p:cNvSpPr>
          <p:nvPr>
            <p:ph sz="quarter" idx="14"/>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117975" y="2133600"/>
            <a:ext cx="7388225" cy="3429000"/>
          </a:xfrm>
        </p:spPr>
        <p:txBody>
          <a:bodyPr>
            <a:noAutofit/>
          </a:bodyPr>
          <a:lstStyle/>
          <a:p>
            <a:pPr>
              <a:spcAft>
                <a:spcPts val="1200"/>
              </a:spcAft>
            </a:pPr>
            <a:r>
              <a:rPr lang="en-US" b="1"/>
              <a:t>Four Pillars of Engagement</a:t>
            </a:r>
          </a:p>
          <a:p>
            <a:pPr>
              <a:spcAft>
                <a:spcPts val="1200"/>
              </a:spcAft>
            </a:pPr>
            <a:r>
              <a:rPr lang="en-US" b="1"/>
              <a:t>Strategic Communication Benefits</a:t>
            </a:r>
          </a:p>
          <a:p>
            <a:pPr>
              <a:spcAft>
                <a:spcPts val="1200"/>
              </a:spcAft>
            </a:pPr>
            <a:r>
              <a:rPr lang="en-US" b="1"/>
              <a:t>Amplifying Acquisition Effectiveness</a:t>
            </a:r>
          </a:p>
          <a:p>
            <a:pPr>
              <a:spcAft>
                <a:spcPts val="1200"/>
              </a:spcAft>
            </a:pPr>
            <a:r>
              <a:rPr lang="en-US" b="1"/>
              <a:t>Communication as Risk Management</a:t>
            </a:r>
          </a:p>
        </p:txBody>
      </p:sp>
      <p:sp>
        <p:nvSpPr>
          <p:cNvPr id="2" name="Title 1">
            <a:extLst>
              <a:ext uri="{FF2B5EF4-FFF2-40B4-BE49-F238E27FC236}">
                <a16:creationId xmlns:a16="http://schemas.microsoft.com/office/drawing/2014/main" id="{3EF5A51D-3B4D-2602-C0A1-8BADC611B0FF}"/>
              </a:ext>
            </a:extLst>
          </p:cNvPr>
          <p:cNvSpPr>
            <a:spLocks noGrp="1"/>
          </p:cNvSpPr>
          <p:nvPr>
            <p:ph type="title"/>
          </p:nvPr>
        </p:nvSpPr>
        <p:spPr>
          <a:xfrm>
            <a:off x="4117975" y="603250"/>
            <a:ext cx="7096125" cy="730250"/>
          </a:xfrm>
        </p:spPr>
        <p:txBody>
          <a:bodyPr anchor="t">
            <a:noAutofit/>
          </a:bodyPr>
          <a:lstStyle/>
          <a:p>
            <a:r>
              <a:rPr lang="en-US" sz="3600"/>
              <a:t>The Secret Weapon: </a:t>
            </a:r>
            <a:br>
              <a:rPr lang="en-US" sz="3600"/>
            </a:br>
            <a:r>
              <a:rPr lang="en-US" sz="3600"/>
              <a:t>Strategic Communications</a:t>
            </a:r>
          </a:p>
        </p:txBody>
      </p:sp>
      <p:pic>
        <p:nvPicPr>
          <p:cNvPr id="10" name="Graphic 9">
            <a:extLst>
              <a:ext uri="{FF2B5EF4-FFF2-40B4-BE49-F238E27FC236}">
                <a16:creationId xmlns:a16="http://schemas.microsoft.com/office/drawing/2014/main" id="{CC5508DF-36AB-B400-B83F-303DBF437F9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57200" y="2362200"/>
            <a:ext cx="2057400" cy="1983037"/>
          </a:xfrm>
          <a:prstGeom prst="rect">
            <a:avLst/>
          </a:prstGeom>
        </p:spPr>
      </p:pic>
    </p:spTree>
    <p:extLst>
      <p:ext uri="{BB962C8B-B14F-4D97-AF65-F5344CB8AC3E}">
        <p14:creationId xmlns:p14="http://schemas.microsoft.com/office/powerpoint/2010/main" val="17933553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4D8C7-BBC3-E83E-C1E9-4E3218245D60}"/>
              </a:ext>
            </a:extLst>
          </p:cNvPr>
          <p:cNvSpPr>
            <a:spLocks noGrp="1"/>
          </p:cNvSpPr>
          <p:nvPr>
            <p:ph type="title"/>
          </p:nvPr>
        </p:nvSpPr>
        <p:spPr/>
        <p:txBody>
          <a:bodyPr anchor="ctr">
            <a:normAutofit/>
          </a:bodyPr>
          <a:lstStyle/>
          <a:p>
            <a:r>
              <a:rPr lang="en-US"/>
              <a:t>Sources and Impacts of Resistance</a:t>
            </a:r>
          </a:p>
        </p:txBody>
      </p:sp>
    </p:spTree>
    <p:extLst>
      <p:ext uri="{BB962C8B-B14F-4D97-AF65-F5344CB8AC3E}">
        <p14:creationId xmlns:p14="http://schemas.microsoft.com/office/powerpoint/2010/main" val="9965050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985E7-5E42-EA0A-CB68-AE26C72C9158}"/>
              </a:ext>
            </a:extLst>
          </p:cNvPr>
          <p:cNvSpPr>
            <a:spLocks noGrp="1"/>
          </p:cNvSpPr>
          <p:nvPr>
            <p:ph type="title"/>
          </p:nvPr>
        </p:nvSpPr>
        <p:spPr/>
        <p:txBody>
          <a:bodyPr anchor="b">
            <a:normAutofit/>
          </a:bodyPr>
          <a:lstStyle/>
          <a:p>
            <a:pPr algn="ctr"/>
            <a:r>
              <a:rPr lang="en-US"/>
              <a:t>Why Property Owners Resist</a:t>
            </a:r>
          </a:p>
        </p:txBody>
      </p:sp>
      <p:sp>
        <p:nvSpPr>
          <p:cNvPr id="4" name="Content Placeholder 3">
            <a:extLst>
              <a:ext uri="{FF2B5EF4-FFF2-40B4-BE49-F238E27FC236}">
                <a16:creationId xmlns:a16="http://schemas.microsoft.com/office/drawing/2014/main" id="{86505439-894A-D4A4-14DE-CB93D0951B80}"/>
              </a:ext>
            </a:extLst>
          </p:cNvPr>
          <p:cNvSpPr>
            <a:spLocks noGrp="1"/>
          </p:cNvSpPr>
          <p:nvPr>
            <p:ph sz="quarter" idx="10"/>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85801" y="2419254"/>
            <a:ext cx="11049000" cy="1065351"/>
          </a:xfrm>
        </p:spPr>
        <p:txBody>
          <a:bodyPr numCol="3">
            <a:normAutofit/>
          </a:bodyPr>
          <a:lstStyle/>
          <a:p>
            <a:pPr marL="0" indent="0" algn="ctr">
              <a:spcBef>
                <a:spcPts val="2500"/>
              </a:spcBef>
              <a:buFont typeface="Arial" panose="020B0604020202020204" pitchFamily="34" charset="0"/>
              <a:buNone/>
            </a:pPr>
            <a:r>
              <a:rPr lang="en-US" b="1"/>
              <a:t>Causes of </a:t>
            </a:r>
            <a:br>
              <a:rPr lang="en-US" b="1"/>
            </a:br>
            <a:r>
              <a:rPr lang="en-US" b="1"/>
              <a:t>Resistance</a:t>
            </a:r>
          </a:p>
          <a:p>
            <a:pPr marL="0" indent="0" algn="ctr">
              <a:spcBef>
                <a:spcPts val="2500"/>
              </a:spcBef>
              <a:buNone/>
            </a:pPr>
            <a:r>
              <a:rPr lang="en-US" b="1"/>
              <a:t>Legal and Procedural Complexity</a:t>
            </a:r>
          </a:p>
          <a:p>
            <a:pPr marL="0" indent="0" algn="ctr">
              <a:spcBef>
                <a:spcPts val="2500"/>
              </a:spcBef>
              <a:buNone/>
            </a:pPr>
            <a:r>
              <a:rPr lang="en-US" b="1"/>
              <a:t>Empathy in </a:t>
            </a:r>
            <a:br>
              <a:rPr lang="en-US" b="1"/>
            </a:br>
            <a:r>
              <a:rPr lang="en-US" b="1"/>
              <a:t>Engagement</a:t>
            </a:r>
          </a:p>
        </p:txBody>
      </p:sp>
      <p:pic>
        <p:nvPicPr>
          <p:cNvPr id="6" name="Graphic 5">
            <a:extLst>
              <a:ext uri="{FF2B5EF4-FFF2-40B4-BE49-F238E27FC236}">
                <a16:creationId xmlns:a16="http://schemas.microsoft.com/office/drawing/2014/main" id="{820F0497-5AB6-E851-AF8D-4D9CEB41123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686800" y="4724400"/>
            <a:ext cx="1955633" cy="2000171"/>
          </a:xfrm>
          <a:prstGeom prst="rect">
            <a:avLst/>
          </a:prstGeom>
        </p:spPr>
      </p:pic>
    </p:spTree>
    <p:extLst>
      <p:ext uri="{BB962C8B-B14F-4D97-AF65-F5344CB8AC3E}">
        <p14:creationId xmlns:p14="http://schemas.microsoft.com/office/powerpoint/2010/main" val="28573127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7C680B1E-9835-765D-F716-70321ECF1197}"/>
              </a:ext>
            </a:extLst>
          </p:cNvPr>
          <p:cNvPicPr>
            <a:picLocks noChangeAspect="1"/>
          </p:cNvPicPr>
          <p:nvPr/>
        </p:nvPicPr>
        <p:blipFill>
          <a:blip>
            <a:alphaModFix amt="16000"/>
            <a:extLst>
              <a:ext uri="{96DAC541-7B7A-43D3-8B79-37D633B846F1}">
                <asvg:svgBlip xmlns:asvg="http://schemas.microsoft.com/office/drawing/2016/SVG/main" r:embed="rId3"/>
              </a:ext>
            </a:extLst>
          </a:blip>
          <a:stretch>
            <a:fillRect/>
          </a:stretch>
        </p:blipFill>
        <p:spPr>
          <a:xfrm>
            <a:off x="228600" y="3276600"/>
            <a:ext cx="2883181" cy="3414292"/>
          </a:xfrm>
          <a:prstGeom prst="rect">
            <a:avLst/>
          </a:prstGeom>
        </p:spPr>
      </p:pic>
      <p:sp>
        <p:nvSpPr>
          <p:cNvPr id="4" name="Content Placeholder 3">
            <a:extLst>
              <a:ext uri="{FF2B5EF4-FFF2-40B4-BE49-F238E27FC236}">
                <a16:creationId xmlns:a16="http://schemas.microsoft.com/office/drawing/2014/main" id="{14341FFF-83EB-13B6-B2D6-95B5E234FA6A}"/>
              </a:ext>
            </a:extLst>
          </p:cNvPr>
          <p:cNvSpPr>
            <a:spLocks noGrp="1"/>
          </p:cNvSpPr>
          <p:nvPr>
            <p:ph sz="quarter" idx="17"/>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1066800" y="2438400"/>
            <a:ext cx="10058400" cy="2133600"/>
          </a:xfrm>
        </p:spPr>
        <p:txBody>
          <a:bodyPr numCol="2">
            <a:noAutofit/>
          </a:bodyPr>
          <a:lstStyle/>
          <a:p>
            <a:pPr marL="0" indent="0" algn="ctr">
              <a:spcBef>
                <a:spcPts val="2500"/>
              </a:spcBef>
              <a:buNone/>
            </a:pPr>
            <a:r>
              <a:rPr lang="en-US" b="1"/>
              <a:t>Signs of Communication Breakdown</a:t>
            </a:r>
          </a:p>
          <a:p>
            <a:pPr marL="0" indent="0" algn="ctr">
              <a:spcBef>
                <a:spcPts val="2500"/>
              </a:spcBef>
              <a:buNone/>
            </a:pPr>
            <a:r>
              <a:rPr lang="en-US" b="1"/>
              <a:t>Involvement of </a:t>
            </a:r>
            <a:br>
              <a:rPr lang="en-US" b="1"/>
            </a:br>
            <a:r>
              <a:rPr lang="en-US" b="1"/>
              <a:t>Advocates</a:t>
            </a:r>
          </a:p>
          <a:p>
            <a:pPr marL="0" indent="0" algn="ctr">
              <a:spcBef>
                <a:spcPts val="2500"/>
              </a:spcBef>
              <a:buNone/>
            </a:pPr>
            <a:r>
              <a:rPr lang="en-US" b="1"/>
              <a:t>Emotional and </a:t>
            </a:r>
            <a:br>
              <a:rPr lang="en-US" b="1"/>
            </a:br>
            <a:r>
              <a:rPr lang="en-US" b="1"/>
              <a:t>Social Indicators</a:t>
            </a:r>
          </a:p>
          <a:p>
            <a:pPr marL="0" indent="0" algn="ctr">
              <a:spcBef>
                <a:spcPts val="2500"/>
              </a:spcBef>
              <a:buNone/>
            </a:pPr>
            <a:r>
              <a:rPr lang="en-US" b="1"/>
              <a:t>Early Intervention </a:t>
            </a:r>
            <a:br>
              <a:rPr lang="en-US" b="1"/>
            </a:br>
            <a:r>
              <a:rPr lang="en-US" b="1"/>
              <a:t>Benefits</a:t>
            </a:r>
          </a:p>
        </p:txBody>
      </p:sp>
      <p:sp>
        <p:nvSpPr>
          <p:cNvPr id="2" name="Title 1">
            <a:extLst>
              <a:ext uri="{FF2B5EF4-FFF2-40B4-BE49-F238E27FC236}">
                <a16:creationId xmlns:a16="http://schemas.microsoft.com/office/drawing/2014/main" id="{3603AD2A-2F11-6884-1A5F-DFA624DEE7B5}"/>
              </a:ext>
            </a:extLst>
          </p:cNvPr>
          <p:cNvSpPr>
            <a:spLocks noGrp="1"/>
          </p:cNvSpPr>
          <p:nvPr>
            <p:ph type="title"/>
          </p:nvPr>
        </p:nvSpPr>
        <p:spPr>
          <a:xfrm>
            <a:off x="2133600" y="602682"/>
            <a:ext cx="9753600" cy="921318"/>
          </a:xfrm>
        </p:spPr>
        <p:txBody>
          <a:bodyPr anchor="t">
            <a:normAutofit/>
          </a:bodyPr>
          <a:lstStyle/>
          <a:p>
            <a:pPr algn="l">
              <a:lnSpc>
                <a:spcPct val="90000"/>
              </a:lnSpc>
            </a:pPr>
            <a:r>
              <a:rPr lang="en-US" sz="3600"/>
              <a:t>Early Warning Signs in Acquisition Efforts</a:t>
            </a:r>
          </a:p>
        </p:txBody>
      </p:sp>
    </p:spTree>
    <p:extLst>
      <p:ext uri="{BB962C8B-B14F-4D97-AF65-F5344CB8AC3E}">
        <p14:creationId xmlns:p14="http://schemas.microsoft.com/office/powerpoint/2010/main" val="27125541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974D-274F-C8AB-BB27-3D64055EF7BD}"/>
              </a:ext>
            </a:extLst>
          </p:cNvPr>
          <p:cNvSpPr>
            <a:spLocks noGrp="1"/>
          </p:cNvSpPr>
          <p:nvPr>
            <p:ph type="title"/>
          </p:nvPr>
        </p:nvSpPr>
        <p:spPr>
          <a:xfrm>
            <a:off x="5562600" y="1413688"/>
            <a:ext cx="5605462" cy="3392631"/>
          </a:xfrm>
        </p:spPr>
        <p:txBody>
          <a:bodyPr anchor="ctr">
            <a:normAutofit/>
          </a:bodyPr>
          <a:lstStyle/>
          <a:p>
            <a:r>
              <a:rPr lang="en-US"/>
              <a:t>Case Studies and Lessons Learned</a:t>
            </a:r>
          </a:p>
        </p:txBody>
      </p:sp>
    </p:spTree>
    <p:extLst>
      <p:ext uri="{BB962C8B-B14F-4D97-AF65-F5344CB8AC3E}">
        <p14:creationId xmlns:p14="http://schemas.microsoft.com/office/powerpoint/2010/main" val="13827473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Custom Design">
  <a:themeElements>
    <a:clrScheme name="KH Grays 2">
      <a:dk1>
        <a:srgbClr val="3F4041"/>
      </a:dk1>
      <a:lt1>
        <a:srgbClr val="FFFFFF"/>
      </a:lt1>
      <a:dk2>
        <a:srgbClr val="3F4041"/>
      </a:dk2>
      <a:lt2>
        <a:srgbClr val="E8E8E8"/>
      </a:lt2>
      <a:accent1>
        <a:srgbClr val="A20C33"/>
      </a:accent1>
      <a:accent2>
        <a:srgbClr val="515154"/>
      </a:accent2>
      <a:accent3>
        <a:srgbClr val="77787B"/>
      </a:accent3>
      <a:accent4>
        <a:srgbClr val="C7C8CA"/>
      </a:accent4>
      <a:accent5>
        <a:srgbClr val="710724"/>
      </a:accent5>
      <a:accent6>
        <a:srgbClr val="E6E7E8"/>
      </a:accent6>
      <a:hlink>
        <a:srgbClr val="467886"/>
      </a:hlink>
      <a:folHlink>
        <a:srgbClr val="96607D"/>
      </a:folHlink>
    </a:clrScheme>
    <a:fontScheme name="Arial Nova">
      <a:majorFont>
        <a:latin typeface="Arial Nova"/>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781a52b0-d0f4-44f0-98bb-0d102f5fd161"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TaxCatchAll xmlns="090cf549-22a1-4e07-94cd-92ad1a2aba19" xsi:nil="true"/>
    <MediaServiceKeyPoints xmlns="519d5727-9233-4714-820b-2e1f43b70a04" xsi:nil="true"/>
    <lcf76f155ced4ddcb4097134ff3c332f xmlns="519d5727-9233-4714-820b-2e1f43b70a0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743C96E9639E754F8D1F4FD45B3D5F24" ma:contentTypeVersion="22" ma:contentTypeDescription="Create a new document." ma:contentTypeScope="" ma:versionID="93f39c488decc36622fb9500106d7a63">
  <xsd:schema xmlns:xsd="http://www.w3.org/2001/XMLSchema" xmlns:xs="http://www.w3.org/2001/XMLSchema" xmlns:p="http://schemas.microsoft.com/office/2006/metadata/properties" xmlns:ns2="c18e8617-fc0f-4dda-a87a-c0ec120ddf92" xmlns:ns3="519d5727-9233-4714-820b-2e1f43b70a04" xmlns:ns4="090cf549-22a1-4e07-94cd-92ad1a2aba19" targetNamespace="http://schemas.microsoft.com/office/2006/metadata/properties" ma:root="true" ma:fieldsID="e654d467090ea9f9dffbcff88b1f63a7" ns2:_="" ns3:_="" ns4:_="">
    <xsd:import namespace="c18e8617-fc0f-4dda-a87a-c0ec120ddf92"/>
    <xsd:import namespace="519d5727-9233-4714-820b-2e1f43b70a04"/>
    <xsd:import namespace="090cf549-22a1-4e07-94cd-92ad1a2aba19"/>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4:SharedWithUsers" minOccurs="0"/>
                <xsd:element ref="ns4:SharedWithDetail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8e8617-fc0f-4dda-a87a-c0ec120ddf9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19d5727-9233-4714-820b-2e1f43b70a0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81a52b0-d0f4-44f0-98bb-0d102f5fd1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0cf549-22a1-4e07-94cd-92ad1a2aba19"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088e4208-8ecf-4c10-94d3-78df8f1d8759}" ma:internalName="TaxCatchAll" ma:showField="CatchAllData" ma:web="090cf549-22a1-4e07-94cd-92ad1a2aba1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file>

<file path=customXml/itemProps1.xml><?xml version="1.0" encoding="utf-8"?>
<ds:datastoreItem xmlns:ds="http://schemas.openxmlformats.org/officeDocument/2006/customXml" ds:itemID="{6BC1CBE2-B0C7-480F-BCA3-32D16C1A7EAD}">
  <ds:schemaRefs>
    <ds:schemaRef ds:uri="Microsoft.SharePoint.Taxonomy.ContentTypeSync"/>
  </ds:schemaRefs>
</ds:datastoreItem>
</file>

<file path=customXml/itemProps2.xml><?xml version="1.0" encoding="utf-8"?>
<ds:datastoreItem xmlns:ds="http://schemas.openxmlformats.org/officeDocument/2006/customXml" ds:itemID="{4B99ED26-B189-4BA1-99D0-1112D8C2F106}">
  <ds:schemaRefs>
    <ds:schemaRef ds:uri="c18e8617-fc0f-4dda-a87a-c0ec120ddf92"/>
    <ds:schemaRef ds:uri="http://schemas.microsoft.com/office/2006/metadata/properties"/>
    <ds:schemaRef ds:uri="http://purl.org/dc/dcmitype/"/>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090cf549-22a1-4e07-94cd-92ad1a2aba19"/>
    <ds:schemaRef ds:uri="519d5727-9233-4714-820b-2e1f43b70a04"/>
    <ds:schemaRef ds:uri="http://purl.org/dc/terms/"/>
  </ds:schemaRefs>
</ds:datastoreItem>
</file>

<file path=customXml/itemProps3.xml><?xml version="1.0" encoding="utf-8"?>
<ds:datastoreItem xmlns:ds="http://schemas.openxmlformats.org/officeDocument/2006/customXml" ds:itemID="{38E339AF-67FC-4BA3-8B2E-038B3ED310D5}">
  <ds:schemaRefs>
    <ds:schemaRef ds:uri="http://schemas.microsoft.com/sharepoint/v3/contenttype/forms"/>
  </ds:schemaRefs>
</ds:datastoreItem>
</file>

<file path=customXml/itemProps4.xml><?xml version="1.0" encoding="utf-8"?>
<ds:datastoreItem xmlns:ds="http://schemas.openxmlformats.org/officeDocument/2006/customXml" ds:itemID="{B1716AF8-EDC6-47FB-9DA6-D81D734F9A26}">
  <ds:schemaRefs>
    <ds:schemaRef ds:uri="090cf549-22a1-4e07-94cd-92ad1a2aba19"/>
    <ds:schemaRef ds:uri="519d5727-9233-4714-820b-2e1f43b70a04"/>
    <ds:schemaRef ds:uri="c18e8617-fc0f-4dda-a87a-c0ec120ddf9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5.xml><?xml version="1.0" encoding="utf-8"?>
<ds:datastoreItem xmlns:ds="http://schemas.openxmlformats.org/officeDocument/2006/customXml" ds:itemID="{78998BFA-7921-4C4A-8D10-48881A23F746}">
  <ds:schemaRefs>
    <ds:schemaRef ds:uri="http://schemas.microsoft.com/sharepoint/event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1851</Words>
  <Application>Microsoft Office PowerPoint</Application>
  <PresentationFormat>Widescreen</PresentationFormat>
  <Paragraphs>202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Arial Nova</vt:lpstr>
      <vt:lpstr>Arial Nova Light</vt:lpstr>
      <vt:lpstr>Calibri</vt:lpstr>
      <vt:lpstr>Custom Design</vt:lpstr>
      <vt:lpstr>From Resistant to Ready</vt:lpstr>
      <vt:lpstr>About Us</vt:lpstr>
      <vt:lpstr>Challenges and Solutions</vt:lpstr>
      <vt:lpstr>The Problem Nobody Talks About</vt:lpstr>
      <vt:lpstr>The Secret Weapon:  Strategic Communications</vt:lpstr>
      <vt:lpstr>Sources and Impacts of Resistance</vt:lpstr>
      <vt:lpstr>Why Property Owners Resist</vt:lpstr>
      <vt:lpstr>Early Warning Signs in Acquisition Efforts</vt:lpstr>
      <vt:lpstr>Case Studies and Lessons Learned</vt:lpstr>
      <vt:lpstr>Communication as an Acquisition Strategy</vt:lpstr>
      <vt:lpstr>What Property Owners Truly Need</vt:lpstr>
      <vt:lpstr>Effective Communication Tactics</vt:lpstr>
      <vt:lpstr>Collaboration Between  Communicators and ROW Teams</vt:lpstr>
      <vt:lpstr>What Success Looks Like  and Why It Matters</vt:lpstr>
      <vt:lpstr>Connect with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Andrews, Amalia</dc:creator>
  <cp:lastModifiedBy>Andrews, Amalia</cp:lastModifiedBy>
  <cp:revision>1</cp:revision>
  <dcterms:created xsi:type="dcterms:W3CDTF">2025-05-21T23:03:00Z</dcterms:created>
  <dcterms:modified xsi:type="dcterms:W3CDTF">2026-04-30T12:25:09Z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0x010100743C96E9639E754F8D1F4FD45B3D5F24</vt:lpwstr>
  </property>
  <property fmtid="{D5CDD505-2E9C-101B-9397-08002B2CF9AE}" pid="3" name="MediaServiceImageTags">
    <vt:lpwstr/>
  </property>
</Properties>
</file>