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2"/>
    <p:sldMasterId id="2147483674" r:id="rId3"/>
    <p:sldMasterId id="2147483676" r:id="rId4"/>
  </p:sldMasterIdLst>
  <p:notesMasterIdLst>
    <p:notesMasterId r:id="rId34"/>
  </p:notesMasterIdLst>
  <p:sldIdLst>
    <p:sldId id="289" r:id="rId5"/>
    <p:sldId id="353" r:id="rId6"/>
    <p:sldId id="366" r:id="rId7"/>
    <p:sldId id="372" r:id="rId8"/>
    <p:sldId id="381" r:id="rId9"/>
    <p:sldId id="377" r:id="rId10"/>
    <p:sldId id="376" r:id="rId11"/>
    <p:sldId id="379" r:id="rId12"/>
    <p:sldId id="378" r:id="rId13"/>
    <p:sldId id="380" r:id="rId14"/>
    <p:sldId id="358" r:id="rId15"/>
    <p:sldId id="336" r:id="rId16"/>
    <p:sldId id="354" r:id="rId17"/>
    <p:sldId id="357" r:id="rId18"/>
    <p:sldId id="369" r:id="rId19"/>
    <p:sldId id="329" r:id="rId20"/>
    <p:sldId id="327" r:id="rId21"/>
    <p:sldId id="319" r:id="rId22"/>
    <p:sldId id="371" r:id="rId23"/>
    <p:sldId id="324" r:id="rId24"/>
    <p:sldId id="280" r:id="rId25"/>
    <p:sldId id="370" r:id="rId26"/>
    <p:sldId id="361" r:id="rId27"/>
    <p:sldId id="360" r:id="rId28"/>
    <p:sldId id="331" r:id="rId29"/>
    <p:sldId id="374" r:id="rId30"/>
    <p:sldId id="359" r:id="rId31"/>
    <p:sldId id="341" r:id="rId32"/>
    <p:sldId id="274" r:id="rId3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ith R Fountain" initials="KRF" lastIdx="7" clrIdx="0">
    <p:extLst>
      <p:ext uri="{19B8F6BF-5375-455C-9EA6-DF929625EA0E}">
        <p15:presenceInfo xmlns:p15="http://schemas.microsoft.com/office/powerpoint/2012/main" userId="Keith R Founta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11" d="100"/>
          <a:sy n="111" d="100"/>
        </p:scale>
        <p:origin x="1596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974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0E545E-D55B-4915-AF0D-71489C293B5A}" type="doc">
      <dgm:prSet loTypeId="urn:microsoft.com/office/officeart/2016/7/layout/AccentHomeChevro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1DBD463-799B-4D3C-91DE-5E39A837D08D}">
      <dgm:prSet/>
      <dgm:spPr/>
      <dgm:t>
        <a:bodyPr/>
        <a:lstStyle/>
        <a:p>
          <a:r>
            <a:rPr lang="en-US" dirty="0"/>
            <a:t>Georgia</a:t>
          </a:r>
        </a:p>
        <a:p>
          <a:r>
            <a:rPr lang="en-US" dirty="0"/>
            <a:t>2026 Allocation-$33M</a:t>
          </a:r>
        </a:p>
      </dgm:t>
    </dgm:pt>
    <dgm:pt modelId="{0FE06F0D-08B3-4A89-AFDE-44F87FABE370}" type="parTrans" cxnId="{76D05D98-229E-4817-B42C-B7D3B2F20B26}">
      <dgm:prSet/>
      <dgm:spPr/>
      <dgm:t>
        <a:bodyPr/>
        <a:lstStyle/>
        <a:p>
          <a:endParaRPr lang="en-US"/>
        </a:p>
      </dgm:t>
    </dgm:pt>
    <dgm:pt modelId="{6DAAE942-AA4F-46E7-851E-C9D179653BB9}" type="sibTrans" cxnId="{76D05D98-229E-4817-B42C-B7D3B2F20B26}">
      <dgm:prSet/>
      <dgm:spPr/>
      <dgm:t>
        <a:bodyPr/>
        <a:lstStyle/>
        <a:p>
          <a:endParaRPr lang="en-US"/>
        </a:p>
      </dgm:t>
    </dgm:pt>
    <dgm:pt modelId="{1C0B7CD3-CE1E-4ABD-AD46-CFD22D32FE3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Georgia Outdoor Stewardship Act (GOSA)</a:t>
          </a:r>
        </a:p>
        <a:p>
          <a:pPr>
            <a:buFont typeface="Arial" panose="020B0604020202020204" pitchFamily="34" charset="0"/>
            <a:buChar char="•"/>
          </a:pPr>
          <a:r>
            <a:rPr lang="en-US" dirty="0"/>
            <a:t>Georgia Land Conservation Program</a:t>
          </a:r>
        </a:p>
        <a:p>
          <a:pPr>
            <a:buFont typeface="Arial" panose="020B0604020202020204" pitchFamily="34" charset="0"/>
            <a:buChar char="•"/>
          </a:pPr>
          <a:r>
            <a:rPr lang="en-US" dirty="0"/>
            <a:t>Georgia Conservation Tax Credit Program</a:t>
          </a:r>
        </a:p>
        <a:p>
          <a:pPr>
            <a:buFont typeface="Arial" panose="020B0604020202020204" pitchFamily="34" charset="0"/>
            <a:buChar char="•"/>
          </a:pPr>
          <a:r>
            <a:rPr lang="en-US" dirty="0"/>
            <a:t>Georgia Farmland Conservation Fund Program</a:t>
          </a:r>
        </a:p>
      </dgm:t>
    </dgm:pt>
    <dgm:pt modelId="{59199B09-A717-4D20-8CCB-849176427788}" type="parTrans" cxnId="{DD133860-3613-4338-8012-52882C3790A5}">
      <dgm:prSet/>
      <dgm:spPr/>
      <dgm:t>
        <a:bodyPr/>
        <a:lstStyle/>
        <a:p>
          <a:endParaRPr lang="en-US"/>
        </a:p>
      </dgm:t>
    </dgm:pt>
    <dgm:pt modelId="{C3C4DF65-1532-48BA-9228-E5AA2C3B8292}" type="sibTrans" cxnId="{DD133860-3613-4338-8012-52882C3790A5}">
      <dgm:prSet/>
      <dgm:spPr/>
      <dgm:t>
        <a:bodyPr/>
        <a:lstStyle/>
        <a:p>
          <a:endParaRPr lang="en-US"/>
        </a:p>
      </dgm:t>
    </dgm:pt>
    <dgm:pt modelId="{F0096BD1-5E47-4111-9C6D-CBAC2AC14132}">
      <dgm:prSet/>
      <dgm:spPr/>
      <dgm:t>
        <a:bodyPr/>
        <a:lstStyle/>
        <a:p>
          <a:r>
            <a:rPr lang="en-US" dirty="0"/>
            <a:t>Tennessee</a:t>
          </a:r>
        </a:p>
        <a:p>
          <a:r>
            <a:rPr lang="en-US" dirty="0"/>
            <a:t>2025 balance $25M</a:t>
          </a:r>
        </a:p>
      </dgm:t>
    </dgm:pt>
    <dgm:pt modelId="{E078D69F-70CC-4DDA-B6C6-DA68ECDDC407}" type="parTrans" cxnId="{D7833ACB-79EB-47EA-83E7-89769B866793}">
      <dgm:prSet/>
      <dgm:spPr/>
      <dgm:t>
        <a:bodyPr/>
        <a:lstStyle/>
        <a:p>
          <a:endParaRPr lang="en-US"/>
        </a:p>
      </dgm:t>
    </dgm:pt>
    <dgm:pt modelId="{6E0F76C1-4926-40B5-94C0-2DF37247162E}" type="sibTrans" cxnId="{D7833ACB-79EB-47EA-83E7-89769B866793}">
      <dgm:prSet/>
      <dgm:spPr/>
      <dgm:t>
        <a:bodyPr/>
        <a:lstStyle/>
        <a:p>
          <a:endParaRPr lang="en-US"/>
        </a:p>
      </dgm:t>
    </dgm:pt>
    <dgm:pt modelId="{E4DB6692-63CA-45BB-9673-9F2DBEFDC26D}">
      <dgm:prSet/>
      <dgm:spPr/>
      <dgm:t>
        <a:bodyPr/>
        <a:lstStyle/>
        <a:p>
          <a:r>
            <a:rPr lang="en-US" dirty="0"/>
            <a:t>Tennessee Wildlife Resources Agency</a:t>
          </a:r>
        </a:p>
        <a:p>
          <a:r>
            <a:rPr lang="en-US" dirty="0"/>
            <a:t>Tennessee Heritage Conservation Trust Fund</a:t>
          </a:r>
        </a:p>
        <a:p>
          <a:r>
            <a:rPr lang="en-US" dirty="0"/>
            <a:t>Tennessee Wetlands Acquisition Fund</a:t>
          </a:r>
        </a:p>
      </dgm:t>
    </dgm:pt>
    <dgm:pt modelId="{2C25E013-F287-4D1D-86DC-C0CA11B432AE}" type="parTrans" cxnId="{FC3F068F-3413-4021-B789-212480B74F91}">
      <dgm:prSet/>
      <dgm:spPr/>
      <dgm:t>
        <a:bodyPr/>
        <a:lstStyle/>
        <a:p>
          <a:endParaRPr lang="en-US"/>
        </a:p>
      </dgm:t>
    </dgm:pt>
    <dgm:pt modelId="{C6781F0C-C5A5-4061-87AE-2AF8C0C492D5}" type="sibTrans" cxnId="{FC3F068F-3413-4021-B789-212480B74F91}">
      <dgm:prSet/>
      <dgm:spPr/>
      <dgm:t>
        <a:bodyPr/>
        <a:lstStyle/>
        <a:p>
          <a:endParaRPr lang="en-US"/>
        </a:p>
      </dgm:t>
    </dgm:pt>
    <dgm:pt modelId="{AAC8B785-3376-4228-8F29-19C35E1B8CB8}">
      <dgm:prSet/>
      <dgm:spPr/>
      <dgm:t>
        <a:bodyPr/>
        <a:lstStyle/>
        <a:p>
          <a:r>
            <a:rPr lang="en-US" dirty="0"/>
            <a:t>Alabama</a:t>
          </a:r>
        </a:p>
        <a:p>
          <a:r>
            <a:rPr lang="en-US" dirty="0"/>
            <a:t>Annual-$15M</a:t>
          </a:r>
        </a:p>
      </dgm:t>
    </dgm:pt>
    <dgm:pt modelId="{00AB9969-EB14-470A-B1A8-BA1CBC45DE43}" type="parTrans" cxnId="{DA560790-05F0-46BA-8B41-9E77E0278151}">
      <dgm:prSet/>
      <dgm:spPr/>
      <dgm:t>
        <a:bodyPr/>
        <a:lstStyle/>
        <a:p>
          <a:endParaRPr lang="en-US"/>
        </a:p>
      </dgm:t>
    </dgm:pt>
    <dgm:pt modelId="{D2AF0B20-BEC6-4C5A-8A00-F7E49026304A}" type="sibTrans" cxnId="{DA560790-05F0-46BA-8B41-9E77E0278151}">
      <dgm:prSet/>
      <dgm:spPr/>
      <dgm:t>
        <a:bodyPr/>
        <a:lstStyle/>
        <a:p>
          <a:endParaRPr lang="en-US"/>
        </a:p>
      </dgm:t>
    </dgm:pt>
    <dgm:pt modelId="{0BB55BA0-75B9-4089-AD01-2C504C4370AF}">
      <dgm:prSet/>
      <dgm:spPr/>
      <dgm:t>
        <a:bodyPr/>
        <a:lstStyle/>
        <a:p>
          <a:r>
            <a:rPr lang="en-US" dirty="0"/>
            <a:t>Forever Wild Land Trust Program</a:t>
          </a:r>
        </a:p>
        <a:p>
          <a:r>
            <a:rPr lang="en-US" dirty="0"/>
            <a:t>Alabama Soil and Water Conservation Committee</a:t>
          </a:r>
        </a:p>
        <a:p>
          <a:r>
            <a:rPr lang="en-US" dirty="0"/>
            <a:t>Alabama Forestry Commission Programs</a:t>
          </a:r>
        </a:p>
      </dgm:t>
    </dgm:pt>
    <dgm:pt modelId="{AFFB7127-EB71-465E-A2A7-42BC768F6807}" type="parTrans" cxnId="{A7DE2B73-5B54-46E8-86E0-8B52D7CC59D9}">
      <dgm:prSet/>
      <dgm:spPr/>
      <dgm:t>
        <a:bodyPr/>
        <a:lstStyle/>
        <a:p>
          <a:endParaRPr lang="en-US"/>
        </a:p>
      </dgm:t>
    </dgm:pt>
    <dgm:pt modelId="{F7FB00B5-3828-4C37-9314-B70CD9E91FC0}" type="sibTrans" cxnId="{A7DE2B73-5B54-46E8-86E0-8B52D7CC59D9}">
      <dgm:prSet/>
      <dgm:spPr/>
      <dgm:t>
        <a:bodyPr/>
        <a:lstStyle/>
        <a:p>
          <a:endParaRPr lang="en-US"/>
        </a:p>
      </dgm:t>
    </dgm:pt>
    <dgm:pt modelId="{EEEAFB66-6F4B-417B-B7F2-64D236474DF5}" type="pres">
      <dgm:prSet presAssocID="{B50E545E-D55B-4915-AF0D-71489C293B5A}" presName="Name0" presStyleCnt="0">
        <dgm:presLayoutVars>
          <dgm:animLvl val="lvl"/>
          <dgm:resizeHandles val="exact"/>
        </dgm:presLayoutVars>
      </dgm:prSet>
      <dgm:spPr/>
    </dgm:pt>
    <dgm:pt modelId="{1C94917E-8861-4B81-956D-063ED5E51C88}" type="pres">
      <dgm:prSet presAssocID="{31DBD463-799B-4D3C-91DE-5E39A837D08D}" presName="composite" presStyleCnt="0"/>
      <dgm:spPr/>
    </dgm:pt>
    <dgm:pt modelId="{4396049B-D150-40EF-A558-D7C874B65F13}" type="pres">
      <dgm:prSet presAssocID="{31DBD463-799B-4D3C-91DE-5E39A837D08D}" presName="L" presStyleLbl="solidFgAcc1" presStyleIdx="0" presStyleCnt="3">
        <dgm:presLayoutVars>
          <dgm:chMax val="0"/>
          <dgm:chPref val="0"/>
        </dgm:presLayoutVars>
      </dgm:prSet>
      <dgm:spPr/>
    </dgm:pt>
    <dgm:pt modelId="{91B2502F-94BD-4E75-BC2F-95FDB7905146}" type="pres">
      <dgm:prSet presAssocID="{31DBD463-799B-4D3C-91DE-5E39A837D08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07AEF3F-1E04-40C0-9656-AA4B5D552C9A}" type="pres">
      <dgm:prSet presAssocID="{31DBD463-799B-4D3C-91DE-5E39A837D08D}" presName="desTx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9F23481-2548-4FA3-80FE-AF48277EA306}" type="pres">
      <dgm:prSet presAssocID="{31DBD463-799B-4D3C-91DE-5E39A837D08D}" presName="EmptyPlaceHolder" presStyleCnt="0"/>
      <dgm:spPr/>
    </dgm:pt>
    <dgm:pt modelId="{1658B79B-BB62-4F53-8030-2BEADFCD2D04}" type="pres">
      <dgm:prSet presAssocID="{6DAAE942-AA4F-46E7-851E-C9D179653BB9}" presName="space" presStyleCnt="0"/>
      <dgm:spPr/>
    </dgm:pt>
    <dgm:pt modelId="{6EB3FED5-5245-4CB3-BC21-1C6EF8E2E384}" type="pres">
      <dgm:prSet presAssocID="{F0096BD1-5E47-4111-9C6D-CBAC2AC14132}" presName="composite" presStyleCnt="0"/>
      <dgm:spPr/>
    </dgm:pt>
    <dgm:pt modelId="{60EF7E39-03FD-41DC-9968-98F9A50986D1}" type="pres">
      <dgm:prSet presAssocID="{F0096BD1-5E47-4111-9C6D-CBAC2AC14132}" presName="L" presStyleLbl="solidFgAcc1" presStyleIdx="1" presStyleCnt="3">
        <dgm:presLayoutVars>
          <dgm:chMax val="0"/>
          <dgm:chPref val="0"/>
        </dgm:presLayoutVars>
      </dgm:prSet>
      <dgm:spPr/>
    </dgm:pt>
    <dgm:pt modelId="{150D0ACC-D147-4F1F-A11D-9696A8C5A5A1}" type="pres">
      <dgm:prSet presAssocID="{F0096BD1-5E47-4111-9C6D-CBAC2AC1413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529EA86-26A0-46A7-AC6C-3198E7DC2995}" type="pres">
      <dgm:prSet presAssocID="{F0096BD1-5E47-4111-9C6D-CBAC2AC14132}" presName="desTx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D4457F5-99CA-4C83-9E41-65DA58010316}" type="pres">
      <dgm:prSet presAssocID="{F0096BD1-5E47-4111-9C6D-CBAC2AC14132}" presName="EmptyPlaceHolder" presStyleCnt="0"/>
      <dgm:spPr/>
    </dgm:pt>
    <dgm:pt modelId="{BF5B1C5B-105F-4948-A463-71C98F6CF217}" type="pres">
      <dgm:prSet presAssocID="{6E0F76C1-4926-40B5-94C0-2DF37247162E}" presName="space" presStyleCnt="0"/>
      <dgm:spPr/>
    </dgm:pt>
    <dgm:pt modelId="{F7DE5458-5DB1-44BB-86E9-D05F1008121F}" type="pres">
      <dgm:prSet presAssocID="{AAC8B785-3376-4228-8F29-19C35E1B8CB8}" presName="composite" presStyleCnt="0"/>
      <dgm:spPr/>
    </dgm:pt>
    <dgm:pt modelId="{B9C3D2A8-E6CA-4010-80D2-5B6DAE60672C}" type="pres">
      <dgm:prSet presAssocID="{AAC8B785-3376-4228-8F29-19C35E1B8CB8}" presName="L" presStyleLbl="solidFgAcc1" presStyleIdx="2" presStyleCnt="3">
        <dgm:presLayoutVars>
          <dgm:chMax val="0"/>
          <dgm:chPref val="0"/>
        </dgm:presLayoutVars>
      </dgm:prSet>
      <dgm:spPr/>
    </dgm:pt>
    <dgm:pt modelId="{9E0A91CC-39F6-49CE-A7D0-4AF39DE37DC8}" type="pres">
      <dgm:prSet presAssocID="{AAC8B785-3376-4228-8F29-19C35E1B8CB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DEEA2A8-CC56-45AB-81CD-1CD0DF4C6587}" type="pres">
      <dgm:prSet presAssocID="{AAC8B785-3376-4228-8F29-19C35E1B8CB8}" presName="des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61B5678-48E9-49F1-8A09-AD71CBD2D5CB}" type="pres">
      <dgm:prSet presAssocID="{AAC8B785-3376-4228-8F29-19C35E1B8CB8}" presName="EmptyPlaceHolder" presStyleCnt="0"/>
      <dgm:spPr/>
    </dgm:pt>
  </dgm:ptLst>
  <dgm:cxnLst>
    <dgm:cxn modelId="{8CE65F0A-2F7C-4E10-A91C-29ED0D077FFA}" type="presOf" srcId="{31DBD463-799B-4D3C-91DE-5E39A837D08D}" destId="{91B2502F-94BD-4E75-BC2F-95FDB7905146}" srcOrd="0" destOrd="0" presId="urn:microsoft.com/office/officeart/2016/7/layout/AccentHomeChevronProcess"/>
    <dgm:cxn modelId="{967D5515-AB25-499A-9A07-CBF1227CFDE4}" type="presOf" srcId="{F0096BD1-5E47-4111-9C6D-CBAC2AC14132}" destId="{150D0ACC-D147-4F1F-A11D-9696A8C5A5A1}" srcOrd="0" destOrd="0" presId="urn:microsoft.com/office/officeart/2016/7/layout/AccentHomeChevronProcess"/>
    <dgm:cxn modelId="{795A1B16-CC7F-47DE-809C-4A7B59B41E3D}" type="presOf" srcId="{AAC8B785-3376-4228-8F29-19C35E1B8CB8}" destId="{9E0A91CC-39F6-49CE-A7D0-4AF39DE37DC8}" srcOrd="0" destOrd="0" presId="urn:microsoft.com/office/officeart/2016/7/layout/AccentHomeChevronProcess"/>
    <dgm:cxn modelId="{DD133860-3613-4338-8012-52882C3790A5}" srcId="{31DBD463-799B-4D3C-91DE-5E39A837D08D}" destId="{1C0B7CD3-CE1E-4ABD-AD46-CFD22D32FE39}" srcOrd="0" destOrd="0" parTransId="{59199B09-A717-4D20-8CCB-849176427788}" sibTransId="{C3C4DF65-1532-48BA-9228-E5AA2C3B8292}"/>
    <dgm:cxn modelId="{75305C70-008D-4B42-96D7-CE6DB38EE862}" type="presOf" srcId="{B50E545E-D55B-4915-AF0D-71489C293B5A}" destId="{EEEAFB66-6F4B-417B-B7F2-64D236474DF5}" srcOrd="0" destOrd="0" presId="urn:microsoft.com/office/officeart/2016/7/layout/AccentHomeChevronProcess"/>
    <dgm:cxn modelId="{A7DE2B73-5B54-46E8-86E0-8B52D7CC59D9}" srcId="{AAC8B785-3376-4228-8F29-19C35E1B8CB8}" destId="{0BB55BA0-75B9-4089-AD01-2C504C4370AF}" srcOrd="0" destOrd="0" parTransId="{AFFB7127-EB71-465E-A2A7-42BC768F6807}" sibTransId="{F7FB00B5-3828-4C37-9314-B70CD9E91FC0}"/>
    <dgm:cxn modelId="{FC3F068F-3413-4021-B789-212480B74F91}" srcId="{F0096BD1-5E47-4111-9C6D-CBAC2AC14132}" destId="{E4DB6692-63CA-45BB-9673-9F2DBEFDC26D}" srcOrd="0" destOrd="0" parTransId="{2C25E013-F287-4D1D-86DC-C0CA11B432AE}" sibTransId="{C6781F0C-C5A5-4061-87AE-2AF8C0C492D5}"/>
    <dgm:cxn modelId="{DA560790-05F0-46BA-8B41-9E77E0278151}" srcId="{B50E545E-D55B-4915-AF0D-71489C293B5A}" destId="{AAC8B785-3376-4228-8F29-19C35E1B8CB8}" srcOrd="2" destOrd="0" parTransId="{00AB9969-EB14-470A-B1A8-BA1CBC45DE43}" sibTransId="{D2AF0B20-BEC6-4C5A-8A00-F7E49026304A}"/>
    <dgm:cxn modelId="{76D05D98-229E-4817-B42C-B7D3B2F20B26}" srcId="{B50E545E-D55B-4915-AF0D-71489C293B5A}" destId="{31DBD463-799B-4D3C-91DE-5E39A837D08D}" srcOrd="0" destOrd="0" parTransId="{0FE06F0D-08B3-4A89-AFDE-44F87FABE370}" sibTransId="{6DAAE942-AA4F-46E7-851E-C9D179653BB9}"/>
    <dgm:cxn modelId="{D7833ACB-79EB-47EA-83E7-89769B866793}" srcId="{B50E545E-D55B-4915-AF0D-71489C293B5A}" destId="{F0096BD1-5E47-4111-9C6D-CBAC2AC14132}" srcOrd="1" destOrd="0" parTransId="{E078D69F-70CC-4DDA-B6C6-DA68ECDDC407}" sibTransId="{6E0F76C1-4926-40B5-94C0-2DF37247162E}"/>
    <dgm:cxn modelId="{2B75BDCC-074B-445D-9DBD-2031FE7A15EF}" type="presOf" srcId="{0BB55BA0-75B9-4089-AD01-2C504C4370AF}" destId="{EDEEA2A8-CC56-45AB-81CD-1CD0DF4C6587}" srcOrd="0" destOrd="0" presId="urn:microsoft.com/office/officeart/2016/7/layout/AccentHomeChevronProcess"/>
    <dgm:cxn modelId="{3D7F67D1-B041-4732-A2E2-3B13511EED0E}" type="presOf" srcId="{1C0B7CD3-CE1E-4ABD-AD46-CFD22D32FE39}" destId="{307AEF3F-1E04-40C0-9656-AA4B5D552C9A}" srcOrd="0" destOrd="0" presId="urn:microsoft.com/office/officeart/2016/7/layout/AccentHomeChevronProcess"/>
    <dgm:cxn modelId="{C50D9AE9-852C-459B-8848-0980548A7AF5}" type="presOf" srcId="{E4DB6692-63CA-45BB-9673-9F2DBEFDC26D}" destId="{9529EA86-26A0-46A7-AC6C-3198E7DC2995}" srcOrd="0" destOrd="0" presId="urn:microsoft.com/office/officeart/2016/7/layout/AccentHomeChevronProcess"/>
    <dgm:cxn modelId="{4D203FDB-F781-4406-AFEF-51182CAC9FD7}" type="presParOf" srcId="{EEEAFB66-6F4B-417B-B7F2-64D236474DF5}" destId="{1C94917E-8861-4B81-956D-063ED5E51C88}" srcOrd="0" destOrd="0" presId="urn:microsoft.com/office/officeart/2016/7/layout/AccentHomeChevronProcess"/>
    <dgm:cxn modelId="{96520303-8728-4B0B-80AB-11A37646A9EF}" type="presParOf" srcId="{1C94917E-8861-4B81-956D-063ED5E51C88}" destId="{4396049B-D150-40EF-A558-D7C874B65F13}" srcOrd="0" destOrd="0" presId="urn:microsoft.com/office/officeart/2016/7/layout/AccentHomeChevronProcess"/>
    <dgm:cxn modelId="{EBC3A9BC-721D-4880-BF44-ED547129321B}" type="presParOf" srcId="{1C94917E-8861-4B81-956D-063ED5E51C88}" destId="{91B2502F-94BD-4E75-BC2F-95FDB7905146}" srcOrd="1" destOrd="0" presId="urn:microsoft.com/office/officeart/2016/7/layout/AccentHomeChevronProcess"/>
    <dgm:cxn modelId="{8D428E6C-DF54-461B-A577-911AAE769298}" type="presParOf" srcId="{1C94917E-8861-4B81-956D-063ED5E51C88}" destId="{307AEF3F-1E04-40C0-9656-AA4B5D552C9A}" srcOrd="2" destOrd="0" presId="urn:microsoft.com/office/officeart/2016/7/layout/AccentHomeChevronProcess"/>
    <dgm:cxn modelId="{201CE98C-887D-4238-BD0D-B464C12C7C09}" type="presParOf" srcId="{1C94917E-8861-4B81-956D-063ED5E51C88}" destId="{99F23481-2548-4FA3-80FE-AF48277EA306}" srcOrd="3" destOrd="0" presId="urn:microsoft.com/office/officeart/2016/7/layout/AccentHomeChevronProcess"/>
    <dgm:cxn modelId="{AEA9AA78-288C-40D7-8A10-57E0DFC3040B}" type="presParOf" srcId="{EEEAFB66-6F4B-417B-B7F2-64D236474DF5}" destId="{1658B79B-BB62-4F53-8030-2BEADFCD2D04}" srcOrd="1" destOrd="0" presId="urn:microsoft.com/office/officeart/2016/7/layout/AccentHomeChevronProcess"/>
    <dgm:cxn modelId="{07791983-D429-455E-8CB6-2AEBF0DE0A26}" type="presParOf" srcId="{EEEAFB66-6F4B-417B-B7F2-64D236474DF5}" destId="{6EB3FED5-5245-4CB3-BC21-1C6EF8E2E384}" srcOrd="2" destOrd="0" presId="urn:microsoft.com/office/officeart/2016/7/layout/AccentHomeChevronProcess"/>
    <dgm:cxn modelId="{2C6FE125-D288-4ECA-84F7-845B3DFA752B}" type="presParOf" srcId="{6EB3FED5-5245-4CB3-BC21-1C6EF8E2E384}" destId="{60EF7E39-03FD-41DC-9968-98F9A50986D1}" srcOrd="0" destOrd="0" presId="urn:microsoft.com/office/officeart/2016/7/layout/AccentHomeChevronProcess"/>
    <dgm:cxn modelId="{4CE534CA-CA03-47FD-826A-13699246412D}" type="presParOf" srcId="{6EB3FED5-5245-4CB3-BC21-1C6EF8E2E384}" destId="{150D0ACC-D147-4F1F-A11D-9696A8C5A5A1}" srcOrd="1" destOrd="0" presId="urn:microsoft.com/office/officeart/2016/7/layout/AccentHomeChevronProcess"/>
    <dgm:cxn modelId="{4E3B142A-A8B8-4F92-AC61-E39AF7DBCD50}" type="presParOf" srcId="{6EB3FED5-5245-4CB3-BC21-1C6EF8E2E384}" destId="{9529EA86-26A0-46A7-AC6C-3198E7DC2995}" srcOrd="2" destOrd="0" presId="urn:microsoft.com/office/officeart/2016/7/layout/AccentHomeChevronProcess"/>
    <dgm:cxn modelId="{1C46075F-4D62-4F26-A3E0-1F06335FB517}" type="presParOf" srcId="{6EB3FED5-5245-4CB3-BC21-1C6EF8E2E384}" destId="{5D4457F5-99CA-4C83-9E41-65DA58010316}" srcOrd="3" destOrd="0" presId="urn:microsoft.com/office/officeart/2016/7/layout/AccentHomeChevronProcess"/>
    <dgm:cxn modelId="{C97A8572-D582-488A-AB92-0C14E5AA2710}" type="presParOf" srcId="{EEEAFB66-6F4B-417B-B7F2-64D236474DF5}" destId="{BF5B1C5B-105F-4948-A463-71C98F6CF217}" srcOrd="3" destOrd="0" presId="urn:microsoft.com/office/officeart/2016/7/layout/AccentHomeChevronProcess"/>
    <dgm:cxn modelId="{93FCF400-325E-44FD-AD3B-B88B1D3A7D5B}" type="presParOf" srcId="{EEEAFB66-6F4B-417B-B7F2-64D236474DF5}" destId="{F7DE5458-5DB1-44BB-86E9-D05F1008121F}" srcOrd="4" destOrd="0" presId="urn:microsoft.com/office/officeart/2016/7/layout/AccentHomeChevronProcess"/>
    <dgm:cxn modelId="{198768FC-DB3E-4FE5-BFB8-A988604F8825}" type="presParOf" srcId="{F7DE5458-5DB1-44BB-86E9-D05F1008121F}" destId="{B9C3D2A8-E6CA-4010-80D2-5B6DAE60672C}" srcOrd="0" destOrd="0" presId="urn:microsoft.com/office/officeart/2016/7/layout/AccentHomeChevronProcess"/>
    <dgm:cxn modelId="{3DEB12CA-4C84-4EED-8804-8F008D7FDE9C}" type="presParOf" srcId="{F7DE5458-5DB1-44BB-86E9-D05F1008121F}" destId="{9E0A91CC-39F6-49CE-A7D0-4AF39DE37DC8}" srcOrd="1" destOrd="0" presId="urn:microsoft.com/office/officeart/2016/7/layout/AccentHomeChevronProcess"/>
    <dgm:cxn modelId="{A91A2DD0-0F45-4B0E-9171-6CE37D103686}" type="presParOf" srcId="{F7DE5458-5DB1-44BB-86E9-D05F1008121F}" destId="{EDEEA2A8-CC56-45AB-81CD-1CD0DF4C6587}" srcOrd="2" destOrd="0" presId="urn:microsoft.com/office/officeart/2016/7/layout/AccentHomeChevronProcess"/>
    <dgm:cxn modelId="{A12CBA32-AE89-45D2-A475-9A6A27AD5EA1}" type="presParOf" srcId="{F7DE5458-5DB1-44BB-86E9-D05F1008121F}" destId="{961B5678-48E9-49F1-8A09-AD71CBD2D5CB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0E545E-D55B-4915-AF0D-71489C293B5A}" type="doc">
      <dgm:prSet loTypeId="urn:microsoft.com/office/officeart/2016/7/layout/AccentHomeChevro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1DBD463-799B-4D3C-91DE-5E39A837D08D}">
      <dgm:prSet/>
      <dgm:spPr/>
      <dgm:t>
        <a:bodyPr/>
        <a:lstStyle/>
        <a:p>
          <a:r>
            <a:rPr lang="en-US" dirty="0"/>
            <a:t>North Carolina</a:t>
          </a:r>
        </a:p>
        <a:p>
          <a:r>
            <a:rPr lang="en-US" dirty="0"/>
            <a:t>Tax Credits</a:t>
          </a:r>
        </a:p>
      </dgm:t>
    </dgm:pt>
    <dgm:pt modelId="{0FE06F0D-08B3-4A89-AFDE-44F87FABE370}" type="parTrans" cxnId="{76D05D98-229E-4817-B42C-B7D3B2F20B26}">
      <dgm:prSet/>
      <dgm:spPr/>
      <dgm:t>
        <a:bodyPr/>
        <a:lstStyle/>
        <a:p>
          <a:endParaRPr lang="en-US"/>
        </a:p>
      </dgm:t>
    </dgm:pt>
    <dgm:pt modelId="{6DAAE942-AA4F-46E7-851E-C9D179653BB9}" type="sibTrans" cxnId="{76D05D98-229E-4817-B42C-B7D3B2F20B26}">
      <dgm:prSet/>
      <dgm:spPr/>
      <dgm:t>
        <a:bodyPr/>
        <a:lstStyle/>
        <a:p>
          <a:endParaRPr lang="en-US"/>
        </a:p>
      </dgm:t>
    </dgm:pt>
    <dgm:pt modelId="{1C0B7CD3-CE1E-4ABD-AD46-CFD22D32FE39}">
      <dgm:prSet/>
      <dgm:spPr/>
      <dgm:t>
        <a:bodyPr/>
        <a:lstStyle/>
        <a:p>
          <a:r>
            <a:rPr lang="en-US" dirty="0"/>
            <a:t>Wildlife Conservation Land Program</a:t>
          </a:r>
        </a:p>
        <a:p>
          <a:r>
            <a:rPr lang="en-US" dirty="0"/>
            <a:t>Natural Heritage Program</a:t>
          </a:r>
        </a:p>
        <a:p>
          <a:r>
            <a:rPr lang="en-US" dirty="0"/>
            <a:t>North Carolina Land and Water Fund</a:t>
          </a:r>
        </a:p>
      </dgm:t>
    </dgm:pt>
    <dgm:pt modelId="{59199B09-A717-4D20-8CCB-849176427788}" type="parTrans" cxnId="{DD133860-3613-4338-8012-52882C3790A5}">
      <dgm:prSet/>
      <dgm:spPr/>
      <dgm:t>
        <a:bodyPr/>
        <a:lstStyle/>
        <a:p>
          <a:endParaRPr lang="en-US"/>
        </a:p>
      </dgm:t>
    </dgm:pt>
    <dgm:pt modelId="{C3C4DF65-1532-48BA-9228-E5AA2C3B8292}" type="sibTrans" cxnId="{DD133860-3613-4338-8012-52882C3790A5}">
      <dgm:prSet/>
      <dgm:spPr/>
      <dgm:t>
        <a:bodyPr/>
        <a:lstStyle/>
        <a:p>
          <a:endParaRPr lang="en-US"/>
        </a:p>
      </dgm:t>
    </dgm:pt>
    <dgm:pt modelId="{F0096BD1-5E47-4111-9C6D-CBAC2AC14132}">
      <dgm:prSet/>
      <dgm:spPr/>
      <dgm:t>
        <a:bodyPr/>
        <a:lstStyle/>
        <a:p>
          <a:r>
            <a:rPr lang="en-US" dirty="0"/>
            <a:t>South Carolina</a:t>
          </a:r>
        </a:p>
        <a:p>
          <a:r>
            <a:rPr lang="en-US" dirty="0"/>
            <a:t>Tax Credits</a:t>
          </a:r>
        </a:p>
      </dgm:t>
    </dgm:pt>
    <dgm:pt modelId="{E078D69F-70CC-4DDA-B6C6-DA68ECDDC407}" type="parTrans" cxnId="{D7833ACB-79EB-47EA-83E7-89769B866793}">
      <dgm:prSet/>
      <dgm:spPr/>
      <dgm:t>
        <a:bodyPr/>
        <a:lstStyle/>
        <a:p>
          <a:endParaRPr lang="en-US"/>
        </a:p>
      </dgm:t>
    </dgm:pt>
    <dgm:pt modelId="{6E0F76C1-4926-40B5-94C0-2DF37247162E}" type="sibTrans" cxnId="{D7833ACB-79EB-47EA-83E7-89769B866793}">
      <dgm:prSet/>
      <dgm:spPr/>
      <dgm:t>
        <a:bodyPr/>
        <a:lstStyle/>
        <a:p>
          <a:endParaRPr lang="en-US"/>
        </a:p>
      </dgm:t>
    </dgm:pt>
    <dgm:pt modelId="{E4DB6692-63CA-45BB-9673-9F2DBEFDC26D}">
      <dgm:prSet/>
      <dgm:spPr/>
      <dgm:t>
        <a:bodyPr/>
        <a:lstStyle/>
        <a:p>
          <a:r>
            <a:rPr lang="en-US" dirty="0"/>
            <a:t>South Carolina Department of Environmental Services</a:t>
          </a:r>
        </a:p>
        <a:p>
          <a:r>
            <a:rPr lang="en-US" dirty="0"/>
            <a:t>Land and Water Conservation Fund</a:t>
          </a:r>
        </a:p>
        <a:p>
          <a:r>
            <a:rPr lang="en-US" dirty="0" err="1"/>
            <a:t>LandYield</a:t>
          </a:r>
          <a:r>
            <a:rPr lang="en-US" dirty="0"/>
            <a:t>	</a:t>
          </a:r>
        </a:p>
        <a:p>
          <a:endParaRPr lang="en-US" dirty="0"/>
        </a:p>
      </dgm:t>
    </dgm:pt>
    <dgm:pt modelId="{2C25E013-F287-4D1D-86DC-C0CA11B432AE}" type="parTrans" cxnId="{FC3F068F-3413-4021-B789-212480B74F91}">
      <dgm:prSet/>
      <dgm:spPr/>
      <dgm:t>
        <a:bodyPr/>
        <a:lstStyle/>
        <a:p>
          <a:endParaRPr lang="en-US"/>
        </a:p>
      </dgm:t>
    </dgm:pt>
    <dgm:pt modelId="{C6781F0C-C5A5-4061-87AE-2AF8C0C492D5}" type="sibTrans" cxnId="{FC3F068F-3413-4021-B789-212480B74F91}">
      <dgm:prSet/>
      <dgm:spPr/>
      <dgm:t>
        <a:bodyPr/>
        <a:lstStyle/>
        <a:p>
          <a:endParaRPr lang="en-US"/>
        </a:p>
      </dgm:t>
    </dgm:pt>
    <dgm:pt modelId="{AAC8B785-3376-4228-8F29-19C35E1B8CB8}">
      <dgm:prSet/>
      <dgm:spPr/>
      <dgm:t>
        <a:bodyPr/>
        <a:lstStyle/>
        <a:p>
          <a:r>
            <a:rPr lang="en-US" dirty="0"/>
            <a:t>Mississippi</a:t>
          </a:r>
        </a:p>
        <a:p>
          <a:r>
            <a:rPr lang="en-US" dirty="0"/>
            <a:t>Owner Resources</a:t>
          </a:r>
        </a:p>
      </dgm:t>
    </dgm:pt>
    <dgm:pt modelId="{00AB9969-EB14-470A-B1A8-BA1CBC45DE43}" type="parTrans" cxnId="{DA560790-05F0-46BA-8B41-9E77E0278151}">
      <dgm:prSet/>
      <dgm:spPr/>
      <dgm:t>
        <a:bodyPr/>
        <a:lstStyle/>
        <a:p>
          <a:endParaRPr lang="en-US"/>
        </a:p>
      </dgm:t>
    </dgm:pt>
    <dgm:pt modelId="{D2AF0B20-BEC6-4C5A-8A00-F7E49026304A}" type="sibTrans" cxnId="{DA560790-05F0-46BA-8B41-9E77E0278151}">
      <dgm:prSet/>
      <dgm:spPr/>
      <dgm:t>
        <a:bodyPr/>
        <a:lstStyle/>
        <a:p>
          <a:endParaRPr lang="en-US"/>
        </a:p>
      </dgm:t>
    </dgm:pt>
    <dgm:pt modelId="{0BB55BA0-75B9-4089-AD01-2C504C4370AF}">
      <dgm:prSet/>
      <dgm:spPr/>
      <dgm:t>
        <a:bodyPr/>
        <a:lstStyle/>
        <a:p>
          <a:r>
            <a:rPr lang="en-US" dirty="0"/>
            <a:t>Mississippi Land Conservation Assistance Network</a:t>
          </a:r>
        </a:p>
        <a:p>
          <a:r>
            <a:rPr lang="en-US" dirty="0"/>
            <a:t>Mississippi Department of Wildlife, Fisheries and Parks</a:t>
          </a:r>
        </a:p>
        <a:p>
          <a:r>
            <a:rPr lang="en-US" dirty="0"/>
            <a:t>Mississippi Land Trust</a:t>
          </a:r>
        </a:p>
      </dgm:t>
    </dgm:pt>
    <dgm:pt modelId="{AFFB7127-EB71-465E-A2A7-42BC768F6807}" type="parTrans" cxnId="{A7DE2B73-5B54-46E8-86E0-8B52D7CC59D9}">
      <dgm:prSet/>
      <dgm:spPr/>
      <dgm:t>
        <a:bodyPr/>
        <a:lstStyle/>
        <a:p>
          <a:endParaRPr lang="en-US"/>
        </a:p>
      </dgm:t>
    </dgm:pt>
    <dgm:pt modelId="{F7FB00B5-3828-4C37-9314-B70CD9E91FC0}" type="sibTrans" cxnId="{A7DE2B73-5B54-46E8-86E0-8B52D7CC59D9}">
      <dgm:prSet/>
      <dgm:spPr/>
      <dgm:t>
        <a:bodyPr/>
        <a:lstStyle/>
        <a:p>
          <a:endParaRPr lang="en-US"/>
        </a:p>
      </dgm:t>
    </dgm:pt>
    <dgm:pt modelId="{EEEAFB66-6F4B-417B-B7F2-64D236474DF5}" type="pres">
      <dgm:prSet presAssocID="{B50E545E-D55B-4915-AF0D-71489C293B5A}" presName="Name0" presStyleCnt="0">
        <dgm:presLayoutVars>
          <dgm:animLvl val="lvl"/>
          <dgm:resizeHandles val="exact"/>
        </dgm:presLayoutVars>
      </dgm:prSet>
      <dgm:spPr/>
    </dgm:pt>
    <dgm:pt modelId="{1C94917E-8861-4B81-956D-063ED5E51C88}" type="pres">
      <dgm:prSet presAssocID="{31DBD463-799B-4D3C-91DE-5E39A837D08D}" presName="composite" presStyleCnt="0"/>
      <dgm:spPr/>
    </dgm:pt>
    <dgm:pt modelId="{4396049B-D150-40EF-A558-D7C874B65F13}" type="pres">
      <dgm:prSet presAssocID="{31DBD463-799B-4D3C-91DE-5E39A837D08D}" presName="L" presStyleLbl="solidFgAcc1" presStyleIdx="0" presStyleCnt="3">
        <dgm:presLayoutVars>
          <dgm:chMax val="0"/>
          <dgm:chPref val="0"/>
        </dgm:presLayoutVars>
      </dgm:prSet>
      <dgm:spPr/>
    </dgm:pt>
    <dgm:pt modelId="{91B2502F-94BD-4E75-BC2F-95FDB7905146}" type="pres">
      <dgm:prSet presAssocID="{31DBD463-799B-4D3C-91DE-5E39A837D08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07AEF3F-1E04-40C0-9656-AA4B5D552C9A}" type="pres">
      <dgm:prSet presAssocID="{31DBD463-799B-4D3C-91DE-5E39A837D08D}" presName="desTx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9F23481-2548-4FA3-80FE-AF48277EA306}" type="pres">
      <dgm:prSet presAssocID="{31DBD463-799B-4D3C-91DE-5E39A837D08D}" presName="EmptyPlaceHolder" presStyleCnt="0"/>
      <dgm:spPr/>
    </dgm:pt>
    <dgm:pt modelId="{1658B79B-BB62-4F53-8030-2BEADFCD2D04}" type="pres">
      <dgm:prSet presAssocID="{6DAAE942-AA4F-46E7-851E-C9D179653BB9}" presName="space" presStyleCnt="0"/>
      <dgm:spPr/>
    </dgm:pt>
    <dgm:pt modelId="{6EB3FED5-5245-4CB3-BC21-1C6EF8E2E384}" type="pres">
      <dgm:prSet presAssocID="{F0096BD1-5E47-4111-9C6D-CBAC2AC14132}" presName="composite" presStyleCnt="0"/>
      <dgm:spPr/>
    </dgm:pt>
    <dgm:pt modelId="{60EF7E39-03FD-41DC-9968-98F9A50986D1}" type="pres">
      <dgm:prSet presAssocID="{F0096BD1-5E47-4111-9C6D-CBAC2AC14132}" presName="L" presStyleLbl="solidFgAcc1" presStyleIdx="1" presStyleCnt="3">
        <dgm:presLayoutVars>
          <dgm:chMax val="0"/>
          <dgm:chPref val="0"/>
        </dgm:presLayoutVars>
      </dgm:prSet>
      <dgm:spPr/>
    </dgm:pt>
    <dgm:pt modelId="{150D0ACC-D147-4F1F-A11D-9696A8C5A5A1}" type="pres">
      <dgm:prSet presAssocID="{F0096BD1-5E47-4111-9C6D-CBAC2AC1413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529EA86-26A0-46A7-AC6C-3198E7DC2995}" type="pres">
      <dgm:prSet presAssocID="{F0096BD1-5E47-4111-9C6D-CBAC2AC14132}" presName="desTx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D4457F5-99CA-4C83-9E41-65DA58010316}" type="pres">
      <dgm:prSet presAssocID="{F0096BD1-5E47-4111-9C6D-CBAC2AC14132}" presName="EmptyPlaceHolder" presStyleCnt="0"/>
      <dgm:spPr/>
    </dgm:pt>
    <dgm:pt modelId="{BF5B1C5B-105F-4948-A463-71C98F6CF217}" type="pres">
      <dgm:prSet presAssocID="{6E0F76C1-4926-40B5-94C0-2DF37247162E}" presName="space" presStyleCnt="0"/>
      <dgm:spPr/>
    </dgm:pt>
    <dgm:pt modelId="{F7DE5458-5DB1-44BB-86E9-D05F1008121F}" type="pres">
      <dgm:prSet presAssocID="{AAC8B785-3376-4228-8F29-19C35E1B8CB8}" presName="composite" presStyleCnt="0"/>
      <dgm:spPr/>
    </dgm:pt>
    <dgm:pt modelId="{B9C3D2A8-E6CA-4010-80D2-5B6DAE60672C}" type="pres">
      <dgm:prSet presAssocID="{AAC8B785-3376-4228-8F29-19C35E1B8CB8}" presName="L" presStyleLbl="solidFgAcc1" presStyleIdx="2" presStyleCnt="3">
        <dgm:presLayoutVars>
          <dgm:chMax val="0"/>
          <dgm:chPref val="0"/>
        </dgm:presLayoutVars>
      </dgm:prSet>
      <dgm:spPr/>
    </dgm:pt>
    <dgm:pt modelId="{9E0A91CC-39F6-49CE-A7D0-4AF39DE37DC8}" type="pres">
      <dgm:prSet presAssocID="{AAC8B785-3376-4228-8F29-19C35E1B8CB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DEEA2A8-CC56-45AB-81CD-1CD0DF4C6587}" type="pres">
      <dgm:prSet presAssocID="{AAC8B785-3376-4228-8F29-19C35E1B8CB8}" presName="des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61B5678-48E9-49F1-8A09-AD71CBD2D5CB}" type="pres">
      <dgm:prSet presAssocID="{AAC8B785-3376-4228-8F29-19C35E1B8CB8}" presName="EmptyPlaceHolder" presStyleCnt="0"/>
      <dgm:spPr/>
    </dgm:pt>
  </dgm:ptLst>
  <dgm:cxnLst>
    <dgm:cxn modelId="{8CE65F0A-2F7C-4E10-A91C-29ED0D077FFA}" type="presOf" srcId="{31DBD463-799B-4D3C-91DE-5E39A837D08D}" destId="{91B2502F-94BD-4E75-BC2F-95FDB7905146}" srcOrd="0" destOrd="0" presId="urn:microsoft.com/office/officeart/2016/7/layout/AccentHomeChevronProcess"/>
    <dgm:cxn modelId="{967D5515-AB25-499A-9A07-CBF1227CFDE4}" type="presOf" srcId="{F0096BD1-5E47-4111-9C6D-CBAC2AC14132}" destId="{150D0ACC-D147-4F1F-A11D-9696A8C5A5A1}" srcOrd="0" destOrd="0" presId="urn:microsoft.com/office/officeart/2016/7/layout/AccentHomeChevronProcess"/>
    <dgm:cxn modelId="{795A1B16-CC7F-47DE-809C-4A7B59B41E3D}" type="presOf" srcId="{AAC8B785-3376-4228-8F29-19C35E1B8CB8}" destId="{9E0A91CC-39F6-49CE-A7D0-4AF39DE37DC8}" srcOrd="0" destOrd="0" presId="urn:microsoft.com/office/officeart/2016/7/layout/AccentHomeChevronProcess"/>
    <dgm:cxn modelId="{DD133860-3613-4338-8012-52882C3790A5}" srcId="{31DBD463-799B-4D3C-91DE-5E39A837D08D}" destId="{1C0B7CD3-CE1E-4ABD-AD46-CFD22D32FE39}" srcOrd="0" destOrd="0" parTransId="{59199B09-A717-4D20-8CCB-849176427788}" sibTransId="{C3C4DF65-1532-48BA-9228-E5AA2C3B8292}"/>
    <dgm:cxn modelId="{75305C70-008D-4B42-96D7-CE6DB38EE862}" type="presOf" srcId="{B50E545E-D55B-4915-AF0D-71489C293B5A}" destId="{EEEAFB66-6F4B-417B-B7F2-64D236474DF5}" srcOrd="0" destOrd="0" presId="urn:microsoft.com/office/officeart/2016/7/layout/AccentHomeChevronProcess"/>
    <dgm:cxn modelId="{A7DE2B73-5B54-46E8-86E0-8B52D7CC59D9}" srcId="{AAC8B785-3376-4228-8F29-19C35E1B8CB8}" destId="{0BB55BA0-75B9-4089-AD01-2C504C4370AF}" srcOrd="0" destOrd="0" parTransId="{AFFB7127-EB71-465E-A2A7-42BC768F6807}" sibTransId="{F7FB00B5-3828-4C37-9314-B70CD9E91FC0}"/>
    <dgm:cxn modelId="{FC3F068F-3413-4021-B789-212480B74F91}" srcId="{F0096BD1-5E47-4111-9C6D-CBAC2AC14132}" destId="{E4DB6692-63CA-45BB-9673-9F2DBEFDC26D}" srcOrd="0" destOrd="0" parTransId="{2C25E013-F287-4D1D-86DC-C0CA11B432AE}" sibTransId="{C6781F0C-C5A5-4061-87AE-2AF8C0C492D5}"/>
    <dgm:cxn modelId="{DA560790-05F0-46BA-8B41-9E77E0278151}" srcId="{B50E545E-D55B-4915-AF0D-71489C293B5A}" destId="{AAC8B785-3376-4228-8F29-19C35E1B8CB8}" srcOrd="2" destOrd="0" parTransId="{00AB9969-EB14-470A-B1A8-BA1CBC45DE43}" sibTransId="{D2AF0B20-BEC6-4C5A-8A00-F7E49026304A}"/>
    <dgm:cxn modelId="{76D05D98-229E-4817-B42C-B7D3B2F20B26}" srcId="{B50E545E-D55B-4915-AF0D-71489C293B5A}" destId="{31DBD463-799B-4D3C-91DE-5E39A837D08D}" srcOrd="0" destOrd="0" parTransId="{0FE06F0D-08B3-4A89-AFDE-44F87FABE370}" sibTransId="{6DAAE942-AA4F-46E7-851E-C9D179653BB9}"/>
    <dgm:cxn modelId="{D7833ACB-79EB-47EA-83E7-89769B866793}" srcId="{B50E545E-D55B-4915-AF0D-71489C293B5A}" destId="{F0096BD1-5E47-4111-9C6D-CBAC2AC14132}" srcOrd="1" destOrd="0" parTransId="{E078D69F-70CC-4DDA-B6C6-DA68ECDDC407}" sibTransId="{6E0F76C1-4926-40B5-94C0-2DF37247162E}"/>
    <dgm:cxn modelId="{2B75BDCC-074B-445D-9DBD-2031FE7A15EF}" type="presOf" srcId="{0BB55BA0-75B9-4089-AD01-2C504C4370AF}" destId="{EDEEA2A8-CC56-45AB-81CD-1CD0DF4C6587}" srcOrd="0" destOrd="0" presId="urn:microsoft.com/office/officeart/2016/7/layout/AccentHomeChevronProcess"/>
    <dgm:cxn modelId="{3D7F67D1-B041-4732-A2E2-3B13511EED0E}" type="presOf" srcId="{1C0B7CD3-CE1E-4ABD-AD46-CFD22D32FE39}" destId="{307AEF3F-1E04-40C0-9656-AA4B5D552C9A}" srcOrd="0" destOrd="0" presId="urn:microsoft.com/office/officeart/2016/7/layout/AccentHomeChevronProcess"/>
    <dgm:cxn modelId="{C50D9AE9-852C-459B-8848-0980548A7AF5}" type="presOf" srcId="{E4DB6692-63CA-45BB-9673-9F2DBEFDC26D}" destId="{9529EA86-26A0-46A7-AC6C-3198E7DC2995}" srcOrd="0" destOrd="0" presId="urn:microsoft.com/office/officeart/2016/7/layout/AccentHomeChevronProcess"/>
    <dgm:cxn modelId="{4D203FDB-F781-4406-AFEF-51182CAC9FD7}" type="presParOf" srcId="{EEEAFB66-6F4B-417B-B7F2-64D236474DF5}" destId="{1C94917E-8861-4B81-956D-063ED5E51C88}" srcOrd="0" destOrd="0" presId="urn:microsoft.com/office/officeart/2016/7/layout/AccentHomeChevronProcess"/>
    <dgm:cxn modelId="{96520303-8728-4B0B-80AB-11A37646A9EF}" type="presParOf" srcId="{1C94917E-8861-4B81-956D-063ED5E51C88}" destId="{4396049B-D150-40EF-A558-D7C874B65F13}" srcOrd="0" destOrd="0" presId="urn:microsoft.com/office/officeart/2016/7/layout/AccentHomeChevronProcess"/>
    <dgm:cxn modelId="{EBC3A9BC-721D-4880-BF44-ED547129321B}" type="presParOf" srcId="{1C94917E-8861-4B81-956D-063ED5E51C88}" destId="{91B2502F-94BD-4E75-BC2F-95FDB7905146}" srcOrd="1" destOrd="0" presId="urn:microsoft.com/office/officeart/2016/7/layout/AccentHomeChevronProcess"/>
    <dgm:cxn modelId="{8D428E6C-DF54-461B-A577-911AAE769298}" type="presParOf" srcId="{1C94917E-8861-4B81-956D-063ED5E51C88}" destId="{307AEF3F-1E04-40C0-9656-AA4B5D552C9A}" srcOrd="2" destOrd="0" presId="urn:microsoft.com/office/officeart/2016/7/layout/AccentHomeChevronProcess"/>
    <dgm:cxn modelId="{201CE98C-887D-4238-BD0D-B464C12C7C09}" type="presParOf" srcId="{1C94917E-8861-4B81-956D-063ED5E51C88}" destId="{99F23481-2548-4FA3-80FE-AF48277EA306}" srcOrd="3" destOrd="0" presId="urn:microsoft.com/office/officeart/2016/7/layout/AccentHomeChevronProcess"/>
    <dgm:cxn modelId="{AEA9AA78-288C-40D7-8A10-57E0DFC3040B}" type="presParOf" srcId="{EEEAFB66-6F4B-417B-B7F2-64D236474DF5}" destId="{1658B79B-BB62-4F53-8030-2BEADFCD2D04}" srcOrd="1" destOrd="0" presId="urn:microsoft.com/office/officeart/2016/7/layout/AccentHomeChevronProcess"/>
    <dgm:cxn modelId="{07791983-D429-455E-8CB6-2AEBF0DE0A26}" type="presParOf" srcId="{EEEAFB66-6F4B-417B-B7F2-64D236474DF5}" destId="{6EB3FED5-5245-4CB3-BC21-1C6EF8E2E384}" srcOrd="2" destOrd="0" presId="urn:microsoft.com/office/officeart/2016/7/layout/AccentHomeChevronProcess"/>
    <dgm:cxn modelId="{2C6FE125-D288-4ECA-84F7-845B3DFA752B}" type="presParOf" srcId="{6EB3FED5-5245-4CB3-BC21-1C6EF8E2E384}" destId="{60EF7E39-03FD-41DC-9968-98F9A50986D1}" srcOrd="0" destOrd="0" presId="urn:microsoft.com/office/officeart/2016/7/layout/AccentHomeChevronProcess"/>
    <dgm:cxn modelId="{4CE534CA-CA03-47FD-826A-13699246412D}" type="presParOf" srcId="{6EB3FED5-5245-4CB3-BC21-1C6EF8E2E384}" destId="{150D0ACC-D147-4F1F-A11D-9696A8C5A5A1}" srcOrd="1" destOrd="0" presId="urn:microsoft.com/office/officeart/2016/7/layout/AccentHomeChevronProcess"/>
    <dgm:cxn modelId="{4E3B142A-A8B8-4F92-AC61-E39AF7DBCD50}" type="presParOf" srcId="{6EB3FED5-5245-4CB3-BC21-1C6EF8E2E384}" destId="{9529EA86-26A0-46A7-AC6C-3198E7DC2995}" srcOrd="2" destOrd="0" presId="urn:microsoft.com/office/officeart/2016/7/layout/AccentHomeChevronProcess"/>
    <dgm:cxn modelId="{1C46075F-4D62-4F26-A3E0-1F06335FB517}" type="presParOf" srcId="{6EB3FED5-5245-4CB3-BC21-1C6EF8E2E384}" destId="{5D4457F5-99CA-4C83-9E41-65DA58010316}" srcOrd="3" destOrd="0" presId="urn:microsoft.com/office/officeart/2016/7/layout/AccentHomeChevronProcess"/>
    <dgm:cxn modelId="{C97A8572-D582-488A-AB92-0C14E5AA2710}" type="presParOf" srcId="{EEEAFB66-6F4B-417B-B7F2-64D236474DF5}" destId="{BF5B1C5B-105F-4948-A463-71C98F6CF217}" srcOrd="3" destOrd="0" presId="urn:microsoft.com/office/officeart/2016/7/layout/AccentHomeChevronProcess"/>
    <dgm:cxn modelId="{93FCF400-325E-44FD-AD3B-B88B1D3A7D5B}" type="presParOf" srcId="{EEEAFB66-6F4B-417B-B7F2-64D236474DF5}" destId="{F7DE5458-5DB1-44BB-86E9-D05F1008121F}" srcOrd="4" destOrd="0" presId="urn:microsoft.com/office/officeart/2016/7/layout/AccentHomeChevronProcess"/>
    <dgm:cxn modelId="{198768FC-DB3E-4FE5-BFB8-A988604F8825}" type="presParOf" srcId="{F7DE5458-5DB1-44BB-86E9-D05F1008121F}" destId="{B9C3D2A8-E6CA-4010-80D2-5B6DAE60672C}" srcOrd="0" destOrd="0" presId="urn:microsoft.com/office/officeart/2016/7/layout/AccentHomeChevronProcess"/>
    <dgm:cxn modelId="{3DEB12CA-4C84-4EED-8804-8F008D7FDE9C}" type="presParOf" srcId="{F7DE5458-5DB1-44BB-86E9-D05F1008121F}" destId="{9E0A91CC-39F6-49CE-A7D0-4AF39DE37DC8}" srcOrd="1" destOrd="0" presId="urn:microsoft.com/office/officeart/2016/7/layout/AccentHomeChevronProcess"/>
    <dgm:cxn modelId="{A91A2DD0-0F45-4B0E-9171-6CE37D103686}" type="presParOf" srcId="{F7DE5458-5DB1-44BB-86E9-D05F1008121F}" destId="{EDEEA2A8-CC56-45AB-81CD-1CD0DF4C6587}" srcOrd="2" destOrd="0" presId="urn:microsoft.com/office/officeart/2016/7/layout/AccentHomeChevronProcess"/>
    <dgm:cxn modelId="{A12CBA32-AE89-45D2-A475-9A6A27AD5EA1}" type="presParOf" srcId="{F7DE5458-5DB1-44BB-86E9-D05F1008121F}" destId="{961B5678-48E9-49F1-8A09-AD71CBD2D5CB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0E545E-D55B-4915-AF0D-71489C293B5A}" type="doc">
      <dgm:prSet loTypeId="urn:microsoft.com/office/officeart/2016/7/layout/AccentHomeChevro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1DBD463-799B-4D3C-91DE-5E39A837D08D}">
      <dgm:prSet/>
      <dgm:spPr/>
      <dgm:t>
        <a:bodyPr/>
        <a:lstStyle/>
        <a:p>
          <a:r>
            <a:rPr lang="en-US" dirty="0"/>
            <a:t>Texas</a:t>
          </a:r>
        </a:p>
        <a:p>
          <a:r>
            <a:rPr lang="en-US" dirty="0"/>
            <a:t>2017-$2 M</a:t>
          </a:r>
        </a:p>
      </dgm:t>
    </dgm:pt>
    <dgm:pt modelId="{0FE06F0D-08B3-4A89-AFDE-44F87FABE370}" type="parTrans" cxnId="{76D05D98-229E-4817-B42C-B7D3B2F20B26}">
      <dgm:prSet/>
      <dgm:spPr/>
      <dgm:t>
        <a:bodyPr/>
        <a:lstStyle/>
        <a:p>
          <a:endParaRPr lang="en-US"/>
        </a:p>
      </dgm:t>
    </dgm:pt>
    <dgm:pt modelId="{6DAAE942-AA4F-46E7-851E-C9D179653BB9}" type="sibTrans" cxnId="{76D05D98-229E-4817-B42C-B7D3B2F20B26}">
      <dgm:prSet/>
      <dgm:spPr/>
      <dgm:t>
        <a:bodyPr/>
        <a:lstStyle/>
        <a:p>
          <a:endParaRPr lang="en-US"/>
        </a:p>
      </dgm:t>
    </dgm:pt>
    <dgm:pt modelId="{1C0B7CD3-CE1E-4ABD-AD46-CFD22D32FE39}">
      <dgm:prSet/>
      <dgm:spPr/>
      <dgm:t>
        <a:bodyPr/>
        <a:lstStyle/>
        <a:p>
          <a:r>
            <a:rPr lang="en-US" dirty="0"/>
            <a:t>Texas Farm and Ranch Lands Conservation Program</a:t>
          </a:r>
        </a:p>
        <a:p>
          <a:r>
            <a:rPr lang="en-US" dirty="0"/>
            <a:t>Land Conservation Assistance Network</a:t>
          </a:r>
        </a:p>
      </dgm:t>
    </dgm:pt>
    <dgm:pt modelId="{59199B09-A717-4D20-8CCB-849176427788}" type="parTrans" cxnId="{DD133860-3613-4338-8012-52882C3790A5}">
      <dgm:prSet/>
      <dgm:spPr/>
      <dgm:t>
        <a:bodyPr/>
        <a:lstStyle/>
        <a:p>
          <a:endParaRPr lang="en-US"/>
        </a:p>
      </dgm:t>
    </dgm:pt>
    <dgm:pt modelId="{C3C4DF65-1532-48BA-9228-E5AA2C3B8292}" type="sibTrans" cxnId="{DD133860-3613-4338-8012-52882C3790A5}">
      <dgm:prSet/>
      <dgm:spPr/>
      <dgm:t>
        <a:bodyPr/>
        <a:lstStyle/>
        <a:p>
          <a:endParaRPr lang="en-US"/>
        </a:p>
      </dgm:t>
    </dgm:pt>
    <dgm:pt modelId="{F0096BD1-5E47-4111-9C6D-CBAC2AC14132}">
      <dgm:prSet/>
      <dgm:spPr/>
      <dgm:t>
        <a:bodyPr/>
        <a:lstStyle/>
        <a:p>
          <a:r>
            <a:rPr lang="en-US" dirty="0"/>
            <a:t>Louisiana</a:t>
          </a:r>
        </a:p>
        <a:p>
          <a:r>
            <a:rPr lang="en-US" dirty="0"/>
            <a:t>2024-$26 M</a:t>
          </a:r>
        </a:p>
      </dgm:t>
    </dgm:pt>
    <dgm:pt modelId="{E078D69F-70CC-4DDA-B6C6-DA68ECDDC407}" type="parTrans" cxnId="{D7833ACB-79EB-47EA-83E7-89769B866793}">
      <dgm:prSet/>
      <dgm:spPr/>
      <dgm:t>
        <a:bodyPr/>
        <a:lstStyle/>
        <a:p>
          <a:endParaRPr lang="en-US"/>
        </a:p>
      </dgm:t>
    </dgm:pt>
    <dgm:pt modelId="{6E0F76C1-4926-40B5-94C0-2DF37247162E}" type="sibTrans" cxnId="{D7833ACB-79EB-47EA-83E7-89769B866793}">
      <dgm:prSet/>
      <dgm:spPr/>
      <dgm:t>
        <a:bodyPr/>
        <a:lstStyle/>
        <a:p>
          <a:endParaRPr lang="en-US"/>
        </a:p>
      </dgm:t>
    </dgm:pt>
    <dgm:pt modelId="{E4DB6692-63CA-45BB-9673-9F2DBEFDC26D}">
      <dgm:prSet/>
      <dgm:spPr/>
      <dgm:t>
        <a:bodyPr/>
        <a:lstStyle/>
        <a:p>
          <a:r>
            <a:rPr lang="en-US" dirty="0"/>
            <a:t>Louisiana Department of Wildlife and Fisheries</a:t>
          </a:r>
        </a:p>
        <a:p>
          <a:r>
            <a:rPr lang="en-US" dirty="0"/>
            <a:t>Louisiana Duck Stamp Fund</a:t>
          </a:r>
        </a:p>
        <a:p>
          <a:r>
            <a:rPr lang="en-US" dirty="0"/>
            <a:t>Louisiana Wildlife Habitat and Natural Heritage Trust Fund</a:t>
          </a:r>
        </a:p>
        <a:p>
          <a:r>
            <a:rPr lang="en-US" dirty="0"/>
            <a:t>	</a:t>
          </a:r>
        </a:p>
        <a:p>
          <a:endParaRPr lang="en-US" dirty="0"/>
        </a:p>
      </dgm:t>
    </dgm:pt>
    <dgm:pt modelId="{2C25E013-F287-4D1D-86DC-C0CA11B432AE}" type="parTrans" cxnId="{FC3F068F-3413-4021-B789-212480B74F91}">
      <dgm:prSet/>
      <dgm:spPr/>
      <dgm:t>
        <a:bodyPr/>
        <a:lstStyle/>
        <a:p>
          <a:endParaRPr lang="en-US"/>
        </a:p>
      </dgm:t>
    </dgm:pt>
    <dgm:pt modelId="{C6781F0C-C5A5-4061-87AE-2AF8C0C492D5}" type="sibTrans" cxnId="{FC3F068F-3413-4021-B789-212480B74F91}">
      <dgm:prSet/>
      <dgm:spPr/>
      <dgm:t>
        <a:bodyPr/>
        <a:lstStyle/>
        <a:p>
          <a:endParaRPr lang="en-US"/>
        </a:p>
      </dgm:t>
    </dgm:pt>
    <dgm:pt modelId="{AAC8B785-3376-4228-8F29-19C35E1B8CB8}">
      <dgm:prSet/>
      <dgm:spPr/>
      <dgm:t>
        <a:bodyPr/>
        <a:lstStyle/>
        <a:p>
          <a:r>
            <a:rPr lang="en-US" dirty="0"/>
            <a:t>Arkansas</a:t>
          </a:r>
        </a:p>
        <a:p>
          <a:r>
            <a:rPr lang="en-US" dirty="0"/>
            <a:t>2025-$8 M</a:t>
          </a:r>
        </a:p>
      </dgm:t>
    </dgm:pt>
    <dgm:pt modelId="{00AB9969-EB14-470A-B1A8-BA1CBC45DE43}" type="parTrans" cxnId="{DA560790-05F0-46BA-8B41-9E77E0278151}">
      <dgm:prSet/>
      <dgm:spPr/>
      <dgm:t>
        <a:bodyPr/>
        <a:lstStyle/>
        <a:p>
          <a:endParaRPr lang="en-US"/>
        </a:p>
      </dgm:t>
    </dgm:pt>
    <dgm:pt modelId="{D2AF0B20-BEC6-4C5A-8A00-F7E49026304A}" type="sibTrans" cxnId="{DA560790-05F0-46BA-8B41-9E77E0278151}">
      <dgm:prSet/>
      <dgm:spPr/>
      <dgm:t>
        <a:bodyPr/>
        <a:lstStyle/>
        <a:p>
          <a:endParaRPr lang="en-US"/>
        </a:p>
      </dgm:t>
    </dgm:pt>
    <dgm:pt modelId="{0BB55BA0-75B9-4089-AD01-2C504C4370AF}">
      <dgm:prSet/>
      <dgm:spPr/>
      <dgm:t>
        <a:bodyPr/>
        <a:lstStyle/>
        <a:p>
          <a:r>
            <a:rPr lang="en-US" dirty="0"/>
            <a:t>Arkansas Game and Fish Commission</a:t>
          </a:r>
        </a:p>
        <a:p>
          <a:r>
            <a:rPr lang="en-US" dirty="0"/>
            <a:t>Arkansas State Parks</a:t>
          </a:r>
        </a:p>
        <a:p>
          <a:r>
            <a:rPr lang="en-US" dirty="0"/>
            <a:t>Arkansas Natural Heritage Commission</a:t>
          </a:r>
        </a:p>
      </dgm:t>
    </dgm:pt>
    <dgm:pt modelId="{AFFB7127-EB71-465E-A2A7-42BC768F6807}" type="parTrans" cxnId="{A7DE2B73-5B54-46E8-86E0-8B52D7CC59D9}">
      <dgm:prSet/>
      <dgm:spPr/>
      <dgm:t>
        <a:bodyPr/>
        <a:lstStyle/>
        <a:p>
          <a:endParaRPr lang="en-US"/>
        </a:p>
      </dgm:t>
    </dgm:pt>
    <dgm:pt modelId="{F7FB00B5-3828-4C37-9314-B70CD9E91FC0}" type="sibTrans" cxnId="{A7DE2B73-5B54-46E8-86E0-8B52D7CC59D9}">
      <dgm:prSet/>
      <dgm:spPr/>
      <dgm:t>
        <a:bodyPr/>
        <a:lstStyle/>
        <a:p>
          <a:endParaRPr lang="en-US"/>
        </a:p>
      </dgm:t>
    </dgm:pt>
    <dgm:pt modelId="{EEEAFB66-6F4B-417B-B7F2-64D236474DF5}" type="pres">
      <dgm:prSet presAssocID="{B50E545E-D55B-4915-AF0D-71489C293B5A}" presName="Name0" presStyleCnt="0">
        <dgm:presLayoutVars>
          <dgm:animLvl val="lvl"/>
          <dgm:resizeHandles val="exact"/>
        </dgm:presLayoutVars>
      </dgm:prSet>
      <dgm:spPr/>
    </dgm:pt>
    <dgm:pt modelId="{1C94917E-8861-4B81-956D-063ED5E51C88}" type="pres">
      <dgm:prSet presAssocID="{31DBD463-799B-4D3C-91DE-5E39A837D08D}" presName="composite" presStyleCnt="0"/>
      <dgm:spPr/>
    </dgm:pt>
    <dgm:pt modelId="{4396049B-D150-40EF-A558-D7C874B65F13}" type="pres">
      <dgm:prSet presAssocID="{31DBD463-799B-4D3C-91DE-5E39A837D08D}" presName="L" presStyleLbl="solidFgAcc1" presStyleIdx="0" presStyleCnt="3">
        <dgm:presLayoutVars>
          <dgm:chMax val="0"/>
          <dgm:chPref val="0"/>
        </dgm:presLayoutVars>
      </dgm:prSet>
      <dgm:spPr/>
    </dgm:pt>
    <dgm:pt modelId="{91B2502F-94BD-4E75-BC2F-95FDB7905146}" type="pres">
      <dgm:prSet presAssocID="{31DBD463-799B-4D3C-91DE-5E39A837D08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07AEF3F-1E04-40C0-9656-AA4B5D552C9A}" type="pres">
      <dgm:prSet presAssocID="{31DBD463-799B-4D3C-91DE-5E39A837D08D}" presName="desTx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9F23481-2548-4FA3-80FE-AF48277EA306}" type="pres">
      <dgm:prSet presAssocID="{31DBD463-799B-4D3C-91DE-5E39A837D08D}" presName="EmptyPlaceHolder" presStyleCnt="0"/>
      <dgm:spPr/>
    </dgm:pt>
    <dgm:pt modelId="{1658B79B-BB62-4F53-8030-2BEADFCD2D04}" type="pres">
      <dgm:prSet presAssocID="{6DAAE942-AA4F-46E7-851E-C9D179653BB9}" presName="space" presStyleCnt="0"/>
      <dgm:spPr/>
    </dgm:pt>
    <dgm:pt modelId="{6EB3FED5-5245-4CB3-BC21-1C6EF8E2E384}" type="pres">
      <dgm:prSet presAssocID="{F0096BD1-5E47-4111-9C6D-CBAC2AC14132}" presName="composite" presStyleCnt="0"/>
      <dgm:spPr/>
    </dgm:pt>
    <dgm:pt modelId="{60EF7E39-03FD-41DC-9968-98F9A50986D1}" type="pres">
      <dgm:prSet presAssocID="{F0096BD1-5E47-4111-9C6D-CBAC2AC14132}" presName="L" presStyleLbl="solidFgAcc1" presStyleIdx="1" presStyleCnt="3">
        <dgm:presLayoutVars>
          <dgm:chMax val="0"/>
          <dgm:chPref val="0"/>
        </dgm:presLayoutVars>
      </dgm:prSet>
      <dgm:spPr/>
    </dgm:pt>
    <dgm:pt modelId="{150D0ACC-D147-4F1F-A11D-9696A8C5A5A1}" type="pres">
      <dgm:prSet presAssocID="{F0096BD1-5E47-4111-9C6D-CBAC2AC1413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529EA86-26A0-46A7-AC6C-3198E7DC2995}" type="pres">
      <dgm:prSet presAssocID="{F0096BD1-5E47-4111-9C6D-CBAC2AC14132}" presName="desTx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D4457F5-99CA-4C83-9E41-65DA58010316}" type="pres">
      <dgm:prSet presAssocID="{F0096BD1-5E47-4111-9C6D-CBAC2AC14132}" presName="EmptyPlaceHolder" presStyleCnt="0"/>
      <dgm:spPr/>
    </dgm:pt>
    <dgm:pt modelId="{BF5B1C5B-105F-4948-A463-71C98F6CF217}" type="pres">
      <dgm:prSet presAssocID="{6E0F76C1-4926-40B5-94C0-2DF37247162E}" presName="space" presStyleCnt="0"/>
      <dgm:spPr/>
    </dgm:pt>
    <dgm:pt modelId="{F7DE5458-5DB1-44BB-86E9-D05F1008121F}" type="pres">
      <dgm:prSet presAssocID="{AAC8B785-3376-4228-8F29-19C35E1B8CB8}" presName="composite" presStyleCnt="0"/>
      <dgm:spPr/>
    </dgm:pt>
    <dgm:pt modelId="{B9C3D2A8-E6CA-4010-80D2-5B6DAE60672C}" type="pres">
      <dgm:prSet presAssocID="{AAC8B785-3376-4228-8F29-19C35E1B8CB8}" presName="L" presStyleLbl="solidFgAcc1" presStyleIdx="2" presStyleCnt="3">
        <dgm:presLayoutVars>
          <dgm:chMax val="0"/>
          <dgm:chPref val="0"/>
        </dgm:presLayoutVars>
      </dgm:prSet>
      <dgm:spPr/>
    </dgm:pt>
    <dgm:pt modelId="{9E0A91CC-39F6-49CE-A7D0-4AF39DE37DC8}" type="pres">
      <dgm:prSet presAssocID="{AAC8B785-3376-4228-8F29-19C35E1B8CB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DEEA2A8-CC56-45AB-81CD-1CD0DF4C6587}" type="pres">
      <dgm:prSet presAssocID="{AAC8B785-3376-4228-8F29-19C35E1B8CB8}" presName="des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61B5678-48E9-49F1-8A09-AD71CBD2D5CB}" type="pres">
      <dgm:prSet presAssocID="{AAC8B785-3376-4228-8F29-19C35E1B8CB8}" presName="EmptyPlaceHolder" presStyleCnt="0"/>
      <dgm:spPr/>
    </dgm:pt>
  </dgm:ptLst>
  <dgm:cxnLst>
    <dgm:cxn modelId="{8CE65F0A-2F7C-4E10-A91C-29ED0D077FFA}" type="presOf" srcId="{31DBD463-799B-4D3C-91DE-5E39A837D08D}" destId="{91B2502F-94BD-4E75-BC2F-95FDB7905146}" srcOrd="0" destOrd="0" presId="urn:microsoft.com/office/officeart/2016/7/layout/AccentHomeChevronProcess"/>
    <dgm:cxn modelId="{967D5515-AB25-499A-9A07-CBF1227CFDE4}" type="presOf" srcId="{F0096BD1-5E47-4111-9C6D-CBAC2AC14132}" destId="{150D0ACC-D147-4F1F-A11D-9696A8C5A5A1}" srcOrd="0" destOrd="0" presId="urn:microsoft.com/office/officeart/2016/7/layout/AccentHomeChevronProcess"/>
    <dgm:cxn modelId="{795A1B16-CC7F-47DE-809C-4A7B59B41E3D}" type="presOf" srcId="{AAC8B785-3376-4228-8F29-19C35E1B8CB8}" destId="{9E0A91CC-39F6-49CE-A7D0-4AF39DE37DC8}" srcOrd="0" destOrd="0" presId="urn:microsoft.com/office/officeart/2016/7/layout/AccentHomeChevronProcess"/>
    <dgm:cxn modelId="{DD133860-3613-4338-8012-52882C3790A5}" srcId="{31DBD463-799B-4D3C-91DE-5E39A837D08D}" destId="{1C0B7CD3-CE1E-4ABD-AD46-CFD22D32FE39}" srcOrd="0" destOrd="0" parTransId="{59199B09-A717-4D20-8CCB-849176427788}" sibTransId="{C3C4DF65-1532-48BA-9228-E5AA2C3B8292}"/>
    <dgm:cxn modelId="{75305C70-008D-4B42-96D7-CE6DB38EE862}" type="presOf" srcId="{B50E545E-D55B-4915-AF0D-71489C293B5A}" destId="{EEEAFB66-6F4B-417B-B7F2-64D236474DF5}" srcOrd="0" destOrd="0" presId="urn:microsoft.com/office/officeart/2016/7/layout/AccentHomeChevronProcess"/>
    <dgm:cxn modelId="{A7DE2B73-5B54-46E8-86E0-8B52D7CC59D9}" srcId="{AAC8B785-3376-4228-8F29-19C35E1B8CB8}" destId="{0BB55BA0-75B9-4089-AD01-2C504C4370AF}" srcOrd="0" destOrd="0" parTransId="{AFFB7127-EB71-465E-A2A7-42BC768F6807}" sibTransId="{F7FB00B5-3828-4C37-9314-B70CD9E91FC0}"/>
    <dgm:cxn modelId="{FC3F068F-3413-4021-B789-212480B74F91}" srcId="{F0096BD1-5E47-4111-9C6D-CBAC2AC14132}" destId="{E4DB6692-63CA-45BB-9673-9F2DBEFDC26D}" srcOrd="0" destOrd="0" parTransId="{2C25E013-F287-4D1D-86DC-C0CA11B432AE}" sibTransId="{C6781F0C-C5A5-4061-87AE-2AF8C0C492D5}"/>
    <dgm:cxn modelId="{DA560790-05F0-46BA-8B41-9E77E0278151}" srcId="{B50E545E-D55B-4915-AF0D-71489C293B5A}" destId="{AAC8B785-3376-4228-8F29-19C35E1B8CB8}" srcOrd="2" destOrd="0" parTransId="{00AB9969-EB14-470A-B1A8-BA1CBC45DE43}" sibTransId="{D2AF0B20-BEC6-4C5A-8A00-F7E49026304A}"/>
    <dgm:cxn modelId="{76D05D98-229E-4817-B42C-B7D3B2F20B26}" srcId="{B50E545E-D55B-4915-AF0D-71489C293B5A}" destId="{31DBD463-799B-4D3C-91DE-5E39A837D08D}" srcOrd="0" destOrd="0" parTransId="{0FE06F0D-08B3-4A89-AFDE-44F87FABE370}" sibTransId="{6DAAE942-AA4F-46E7-851E-C9D179653BB9}"/>
    <dgm:cxn modelId="{D7833ACB-79EB-47EA-83E7-89769B866793}" srcId="{B50E545E-D55B-4915-AF0D-71489C293B5A}" destId="{F0096BD1-5E47-4111-9C6D-CBAC2AC14132}" srcOrd="1" destOrd="0" parTransId="{E078D69F-70CC-4DDA-B6C6-DA68ECDDC407}" sibTransId="{6E0F76C1-4926-40B5-94C0-2DF37247162E}"/>
    <dgm:cxn modelId="{2B75BDCC-074B-445D-9DBD-2031FE7A15EF}" type="presOf" srcId="{0BB55BA0-75B9-4089-AD01-2C504C4370AF}" destId="{EDEEA2A8-CC56-45AB-81CD-1CD0DF4C6587}" srcOrd="0" destOrd="0" presId="urn:microsoft.com/office/officeart/2016/7/layout/AccentHomeChevronProcess"/>
    <dgm:cxn modelId="{3D7F67D1-B041-4732-A2E2-3B13511EED0E}" type="presOf" srcId="{1C0B7CD3-CE1E-4ABD-AD46-CFD22D32FE39}" destId="{307AEF3F-1E04-40C0-9656-AA4B5D552C9A}" srcOrd="0" destOrd="0" presId="urn:microsoft.com/office/officeart/2016/7/layout/AccentHomeChevronProcess"/>
    <dgm:cxn modelId="{C50D9AE9-852C-459B-8848-0980548A7AF5}" type="presOf" srcId="{E4DB6692-63CA-45BB-9673-9F2DBEFDC26D}" destId="{9529EA86-26A0-46A7-AC6C-3198E7DC2995}" srcOrd="0" destOrd="0" presId="urn:microsoft.com/office/officeart/2016/7/layout/AccentHomeChevronProcess"/>
    <dgm:cxn modelId="{4D203FDB-F781-4406-AFEF-51182CAC9FD7}" type="presParOf" srcId="{EEEAFB66-6F4B-417B-B7F2-64D236474DF5}" destId="{1C94917E-8861-4B81-956D-063ED5E51C88}" srcOrd="0" destOrd="0" presId="urn:microsoft.com/office/officeart/2016/7/layout/AccentHomeChevronProcess"/>
    <dgm:cxn modelId="{96520303-8728-4B0B-80AB-11A37646A9EF}" type="presParOf" srcId="{1C94917E-8861-4B81-956D-063ED5E51C88}" destId="{4396049B-D150-40EF-A558-D7C874B65F13}" srcOrd="0" destOrd="0" presId="urn:microsoft.com/office/officeart/2016/7/layout/AccentHomeChevronProcess"/>
    <dgm:cxn modelId="{EBC3A9BC-721D-4880-BF44-ED547129321B}" type="presParOf" srcId="{1C94917E-8861-4B81-956D-063ED5E51C88}" destId="{91B2502F-94BD-4E75-BC2F-95FDB7905146}" srcOrd="1" destOrd="0" presId="urn:microsoft.com/office/officeart/2016/7/layout/AccentHomeChevronProcess"/>
    <dgm:cxn modelId="{8D428E6C-DF54-461B-A577-911AAE769298}" type="presParOf" srcId="{1C94917E-8861-4B81-956D-063ED5E51C88}" destId="{307AEF3F-1E04-40C0-9656-AA4B5D552C9A}" srcOrd="2" destOrd="0" presId="urn:microsoft.com/office/officeart/2016/7/layout/AccentHomeChevronProcess"/>
    <dgm:cxn modelId="{201CE98C-887D-4238-BD0D-B464C12C7C09}" type="presParOf" srcId="{1C94917E-8861-4B81-956D-063ED5E51C88}" destId="{99F23481-2548-4FA3-80FE-AF48277EA306}" srcOrd="3" destOrd="0" presId="urn:microsoft.com/office/officeart/2016/7/layout/AccentHomeChevronProcess"/>
    <dgm:cxn modelId="{AEA9AA78-288C-40D7-8A10-57E0DFC3040B}" type="presParOf" srcId="{EEEAFB66-6F4B-417B-B7F2-64D236474DF5}" destId="{1658B79B-BB62-4F53-8030-2BEADFCD2D04}" srcOrd="1" destOrd="0" presId="urn:microsoft.com/office/officeart/2016/7/layout/AccentHomeChevronProcess"/>
    <dgm:cxn modelId="{07791983-D429-455E-8CB6-2AEBF0DE0A26}" type="presParOf" srcId="{EEEAFB66-6F4B-417B-B7F2-64D236474DF5}" destId="{6EB3FED5-5245-4CB3-BC21-1C6EF8E2E384}" srcOrd="2" destOrd="0" presId="urn:microsoft.com/office/officeart/2016/7/layout/AccentHomeChevronProcess"/>
    <dgm:cxn modelId="{2C6FE125-D288-4ECA-84F7-845B3DFA752B}" type="presParOf" srcId="{6EB3FED5-5245-4CB3-BC21-1C6EF8E2E384}" destId="{60EF7E39-03FD-41DC-9968-98F9A50986D1}" srcOrd="0" destOrd="0" presId="urn:microsoft.com/office/officeart/2016/7/layout/AccentHomeChevronProcess"/>
    <dgm:cxn modelId="{4CE534CA-CA03-47FD-826A-13699246412D}" type="presParOf" srcId="{6EB3FED5-5245-4CB3-BC21-1C6EF8E2E384}" destId="{150D0ACC-D147-4F1F-A11D-9696A8C5A5A1}" srcOrd="1" destOrd="0" presId="urn:microsoft.com/office/officeart/2016/7/layout/AccentHomeChevronProcess"/>
    <dgm:cxn modelId="{4E3B142A-A8B8-4F92-AC61-E39AF7DBCD50}" type="presParOf" srcId="{6EB3FED5-5245-4CB3-BC21-1C6EF8E2E384}" destId="{9529EA86-26A0-46A7-AC6C-3198E7DC2995}" srcOrd="2" destOrd="0" presId="urn:microsoft.com/office/officeart/2016/7/layout/AccentHomeChevronProcess"/>
    <dgm:cxn modelId="{1C46075F-4D62-4F26-A3E0-1F06335FB517}" type="presParOf" srcId="{6EB3FED5-5245-4CB3-BC21-1C6EF8E2E384}" destId="{5D4457F5-99CA-4C83-9E41-65DA58010316}" srcOrd="3" destOrd="0" presId="urn:microsoft.com/office/officeart/2016/7/layout/AccentHomeChevronProcess"/>
    <dgm:cxn modelId="{C97A8572-D582-488A-AB92-0C14E5AA2710}" type="presParOf" srcId="{EEEAFB66-6F4B-417B-B7F2-64D236474DF5}" destId="{BF5B1C5B-105F-4948-A463-71C98F6CF217}" srcOrd="3" destOrd="0" presId="urn:microsoft.com/office/officeart/2016/7/layout/AccentHomeChevronProcess"/>
    <dgm:cxn modelId="{93FCF400-325E-44FD-AD3B-B88B1D3A7D5B}" type="presParOf" srcId="{EEEAFB66-6F4B-417B-B7F2-64D236474DF5}" destId="{F7DE5458-5DB1-44BB-86E9-D05F1008121F}" srcOrd="4" destOrd="0" presId="urn:microsoft.com/office/officeart/2016/7/layout/AccentHomeChevronProcess"/>
    <dgm:cxn modelId="{198768FC-DB3E-4FE5-BFB8-A988604F8825}" type="presParOf" srcId="{F7DE5458-5DB1-44BB-86E9-D05F1008121F}" destId="{B9C3D2A8-E6CA-4010-80D2-5B6DAE60672C}" srcOrd="0" destOrd="0" presId="urn:microsoft.com/office/officeart/2016/7/layout/AccentHomeChevronProcess"/>
    <dgm:cxn modelId="{3DEB12CA-4C84-4EED-8804-8F008D7FDE9C}" type="presParOf" srcId="{F7DE5458-5DB1-44BB-86E9-D05F1008121F}" destId="{9E0A91CC-39F6-49CE-A7D0-4AF39DE37DC8}" srcOrd="1" destOrd="0" presId="urn:microsoft.com/office/officeart/2016/7/layout/AccentHomeChevronProcess"/>
    <dgm:cxn modelId="{A91A2DD0-0F45-4B0E-9171-6CE37D103686}" type="presParOf" srcId="{F7DE5458-5DB1-44BB-86E9-D05F1008121F}" destId="{EDEEA2A8-CC56-45AB-81CD-1CD0DF4C6587}" srcOrd="2" destOrd="0" presId="urn:microsoft.com/office/officeart/2016/7/layout/AccentHomeChevronProcess"/>
    <dgm:cxn modelId="{A12CBA32-AE89-45D2-A475-9A6A27AD5EA1}" type="presParOf" srcId="{F7DE5458-5DB1-44BB-86E9-D05F1008121F}" destId="{961B5678-48E9-49F1-8A09-AD71CBD2D5CB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0E545E-D55B-4915-AF0D-71489C293B5A}" type="doc">
      <dgm:prSet loTypeId="urn:microsoft.com/office/officeart/2016/7/layout/AccentHomeChevro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1DBD463-799B-4D3C-91DE-5E39A837D08D}">
      <dgm:prSet/>
      <dgm:spPr/>
      <dgm:t>
        <a:bodyPr/>
        <a:lstStyle/>
        <a:p>
          <a:r>
            <a:rPr lang="en-US" dirty="0"/>
            <a:t>Colorado</a:t>
          </a:r>
        </a:p>
        <a:p>
          <a:r>
            <a:rPr lang="en-US" dirty="0"/>
            <a:t>Tax Credits</a:t>
          </a:r>
        </a:p>
      </dgm:t>
    </dgm:pt>
    <dgm:pt modelId="{0FE06F0D-08B3-4A89-AFDE-44F87FABE370}" type="parTrans" cxnId="{76D05D98-229E-4817-B42C-B7D3B2F20B26}">
      <dgm:prSet/>
      <dgm:spPr/>
      <dgm:t>
        <a:bodyPr/>
        <a:lstStyle/>
        <a:p>
          <a:endParaRPr lang="en-US"/>
        </a:p>
      </dgm:t>
    </dgm:pt>
    <dgm:pt modelId="{6DAAE942-AA4F-46E7-851E-C9D179653BB9}" type="sibTrans" cxnId="{76D05D98-229E-4817-B42C-B7D3B2F20B26}">
      <dgm:prSet/>
      <dgm:spPr/>
      <dgm:t>
        <a:bodyPr/>
        <a:lstStyle/>
        <a:p>
          <a:endParaRPr lang="en-US"/>
        </a:p>
      </dgm:t>
    </dgm:pt>
    <dgm:pt modelId="{1C0B7CD3-CE1E-4ABD-AD46-CFD22D32FE39}">
      <dgm:prSet/>
      <dgm:spPr/>
      <dgm:t>
        <a:bodyPr/>
        <a:lstStyle/>
        <a:p>
          <a:r>
            <a:rPr lang="en-US" dirty="0"/>
            <a:t>Colorado Open Lands</a:t>
          </a:r>
        </a:p>
        <a:p>
          <a:r>
            <a:rPr lang="en-US" dirty="0"/>
            <a:t>Conservation Colorado</a:t>
          </a:r>
        </a:p>
        <a:p>
          <a:r>
            <a:rPr lang="en-US" dirty="0"/>
            <a:t>Colorado State Conservation Board</a:t>
          </a:r>
        </a:p>
      </dgm:t>
    </dgm:pt>
    <dgm:pt modelId="{59199B09-A717-4D20-8CCB-849176427788}" type="parTrans" cxnId="{DD133860-3613-4338-8012-52882C3790A5}">
      <dgm:prSet/>
      <dgm:spPr/>
      <dgm:t>
        <a:bodyPr/>
        <a:lstStyle/>
        <a:p>
          <a:endParaRPr lang="en-US"/>
        </a:p>
      </dgm:t>
    </dgm:pt>
    <dgm:pt modelId="{C3C4DF65-1532-48BA-9228-E5AA2C3B8292}" type="sibTrans" cxnId="{DD133860-3613-4338-8012-52882C3790A5}">
      <dgm:prSet/>
      <dgm:spPr/>
      <dgm:t>
        <a:bodyPr/>
        <a:lstStyle/>
        <a:p>
          <a:endParaRPr lang="en-US"/>
        </a:p>
      </dgm:t>
    </dgm:pt>
    <dgm:pt modelId="{F0096BD1-5E47-4111-9C6D-CBAC2AC14132}">
      <dgm:prSet/>
      <dgm:spPr/>
      <dgm:t>
        <a:bodyPr/>
        <a:lstStyle/>
        <a:p>
          <a:r>
            <a:rPr lang="en-US" dirty="0"/>
            <a:t>New Mexico</a:t>
          </a:r>
        </a:p>
        <a:p>
          <a:r>
            <a:rPr lang="en-US" dirty="0"/>
            <a:t>2023-$100 M</a:t>
          </a:r>
        </a:p>
      </dgm:t>
    </dgm:pt>
    <dgm:pt modelId="{E078D69F-70CC-4DDA-B6C6-DA68ECDDC407}" type="parTrans" cxnId="{D7833ACB-79EB-47EA-83E7-89769B866793}">
      <dgm:prSet/>
      <dgm:spPr/>
      <dgm:t>
        <a:bodyPr/>
        <a:lstStyle/>
        <a:p>
          <a:endParaRPr lang="en-US"/>
        </a:p>
      </dgm:t>
    </dgm:pt>
    <dgm:pt modelId="{6E0F76C1-4926-40B5-94C0-2DF37247162E}" type="sibTrans" cxnId="{D7833ACB-79EB-47EA-83E7-89769B866793}">
      <dgm:prSet/>
      <dgm:spPr/>
      <dgm:t>
        <a:bodyPr/>
        <a:lstStyle/>
        <a:p>
          <a:endParaRPr lang="en-US"/>
        </a:p>
      </dgm:t>
    </dgm:pt>
    <dgm:pt modelId="{E4DB6692-63CA-45BB-9673-9F2DBEFDC26D}">
      <dgm:prSet/>
      <dgm:spPr/>
      <dgm:t>
        <a:bodyPr/>
        <a:lstStyle/>
        <a:p>
          <a:r>
            <a:rPr lang="en-US" dirty="0"/>
            <a:t>Natural Heritage Conservation Act</a:t>
          </a:r>
        </a:p>
        <a:p>
          <a:r>
            <a:rPr lang="en-US" dirty="0"/>
            <a:t>New Mexico State Parks</a:t>
          </a:r>
        </a:p>
        <a:p>
          <a:r>
            <a:rPr lang="en-US" dirty="0"/>
            <a:t>New Mexico Department of Game and Fish</a:t>
          </a:r>
        </a:p>
        <a:p>
          <a:r>
            <a:rPr lang="en-US" dirty="0"/>
            <a:t>30x30 Initiative</a:t>
          </a:r>
        </a:p>
        <a:p>
          <a:r>
            <a:rPr lang="en-US" dirty="0"/>
            <a:t>Land of Enchantment Legacy Fund	</a:t>
          </a:r>
        </a:p>
        <a:p>
          <a:endParaRPr lang="en-US" dirty="0"/>
        </a:p>
      </dgm:t>
    </dgm:pt>
    <dgm:pt modelId="{2C25E013-F287-4D1D-86DC-C0CA11B432AE}" type="parTrans" cxnId="{FC3F068F-3413-4021-B789-212480B74F91}">
      <dgm:prSet/>
      <dgm:spPr/>
      <dgm:t>
        <a:bodyPr/>
        <a:lstStyle/>
        <a:p>
          <a:endParaRPr lang="en-US"/>
        </a:p>
      </dgm:t>
    </dgm:pt>
    <dgm:pt modelId="{C6781F0C-C5A5-4061-87AE-2AF8C0C492D5}" type="sibTrans" cxnId="{FC3F068F-3413-4021-B789-212480B74F91}">
      <dgm:prSet/>
      <dgm:spPr/>
      <dgm:t>
        <a:bodyPr/>
        <a:lstStyle/>
        <a:p>
          <a:endParaRPr lang="en-US"/>
        </a:p>
      </dgm:t>
    </dgm:pt>
    <dgm:pt modelId="{AAC8B785-3376-4228-8F29-19C35E1B8CB8}">
      <dgm:prSet/>
      <dgm:spPr/>
      <dgm:t>
        <a:bodyPr/>
        <a:lstStyle/>
        <a:p>
          <a:r>
            <a:rPr lang="en-US" dirty="0"/>
            <a:t>Utah</a:t>
          </a:r>
        </a:p>
        <a:p>
          <a:r>
            <a:rPr lang="en-US" dirty="0"/>
            <a:t>2025-$7 M</a:t>
          </a:r>
        </a:p>
      </dgm:t>
    </dgm:pt>
    <dgm:pt modelId="{00AB9969-EB14-470A-B1A8-BA1CBC45DE43}" type="parTrans" cxnId="{DA560790-05F0-46BA-8B41-9E77E0278151}">
      <dgm:prSet/>
      <dgm:spPr/>
      <dgm:t>
        <a:bodyPr/>
        <a:lstStyle/>
        <a:p>
          <a:endParaRPr lang="en-US"/>
        </a:p>
      </dgm:t>
    </dgm:pt>
    <dgm:pt modelId="{D2AF0B20-BEC6-4C5A-8A00-F7E49026304A}" type="sibTrans" cxnId="{DA560790-05F0-46BA-8B41-9E77E0278151}">
      <dgm:prSet/>
      <dgm:spPr/>
      <dgm:t>
        <a:bodyPr/>
        <a:lstStyle/>
        <a:p>
          <a:endParaRPr lang="en-US"/>
        </a:p>
      </dgm:t>
    </dgm:pt>
    <dgm:pt modelId="{0BB55BA0-75B9-4089-AD01-2C504C4370AF}">
      <dgm:prSet/>
      <dgm:spPr/>
      <dgm:t>
        <a:bodyPr/>
        <a:lstStyle/>
        <a:p>
          <a:r>
            <a:rPr lang="en-US" dirty="0"/>
            <a:t>UDAF Land Conservation Program</a:t>
          </a:r>
        </a:p>
        <a:p>
          <a:r>
            <a:rPr lang="en-US" dirty="0"/>
            <a:t>Critical Agriculture Land Conservation Fund</a:t>
          </a:r>
        </a:p>
        <a:p>
          <a:r>
            <a:rPr lang="en-US" dirty="0"/>
            <a:t>Utah Open Lands</a:t>
          </a:r>
        </a:p>
      </dgm:t>
    </dgm:pt>
    <dgm:pt modelId="{AFFB7127-EB71-465E-A2A7-42BC768F6807}" type="parTrans" cxnId="{A7DE2B73-5B54-46E8-86E0-8B52D7CC59D9}">
      <dgm:prSet/>
      <dgm:spPr/>
      <dgm:t>
        <a:bodyPr/>
        <a:lstStyle/>
        <a:p>
          <a:endParaRPr lang="en-US"/>
        </a:p>
      </dgm:t>
    </dgm:pt>
    <dgm:pt modelId="{F7FB00B5-3828-4C37-9314-B70CD9E91FC0}" type="sibTrans" cxnId="{A7DE2B73-5B54-46E8-86E0-8B52D7CC59D9}">
      <dgm:prSet/>
      <dgm:spPr/>
      <dgm:t>
        <a:bodyPr/>
        <a:lstStyle/>
        <a:p>
          <a:endParaRPr lang="en-US"/>
        </a:p>
      </dgm:t>
    </dgm:pt>
    <dgm:pt modelId="{EEEAFB66-6F4B-417B-B7F2-64D236474DF5}" type="pres">
      <dgm:prSet presAssocID="{B50E545E-D55B-4915-AF0D-71489C293B5A}" presName="Name0" presStyleCnt="0">
        <dgm:presLayoutVars>
          <dgm:animLvl val="lvl"/>
          <dgm:resizeHandles val="exact"/>
        </dgm:presLayoutVars>
      </dgm:prSet>
      <dgm:spPr/>
    </dgm:pt>
    <dgm:pt modelId="{1C94917E-8861-4B81-956D-063ED5E51C88}" type="pres">
      <dgm:prSet presAssocID="{31DBD463-799B-4D3C-91DE-5E39A837D08D}" presName="composite" presStyleCnt="0"/>
      <dgm:spPr/>
    </dgm:pt>
    <dgm:pt modelId="{4396049B-D150-40EF-A558-D7C874B65F13}" type="pres">
      <dgm:prSet presAssocID="{31DBD463-799B-4D3C-91DE-5E39A837D08D}" presName="L" presStyleLbl="solidFgAcc1" presStyleIdx="0" presStyleCnt="3">
        <dgm:presLayoutVars>
          <dgm:chMax val="0"/>
          <dgm:chPref val="0"/>
        </dgm:presLayoutVars>
      </dgm:prSet>
      <dgm:spPr/>
    </dgm:pt>
    <dgm:pt modelId="{91B2502F-94BD-4E75-BC2F-95FDB7905146}" type="pres">
      <dgm:prSet presAssocID="{31DBD463-799B-4D3C-91DE-5E39A837D08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07AEF3F-1E04-40C0-9656-AA4B5D552C9A}" type="pres">
      <dgm:prSet presAssocID="{31DBD463-799B-4D3C-91DE-5E39A837D08D}" presName="desTx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9F23481-2548-4FA3-80FE-AF48277EA306}" type="pres">
      <dgm:prSet presAssocID="{31DBD463-799B-4D3C-91DE-5E39A837D08D}" presName="EmptyPlaceHolder" presStyleCnt="0"/>
      <dgm:spPr/>
    </dgm:pt>
    <dgm:pt modelId="{1658B79B-BB62-4F53-8030-2BEADFCD2D04}" type="pres">
      <dgm:prSet presAssocID="{6DAAE942-AA4F-46E7-851E-C9D179653BB9}" presName="space" presStyleCnt="0"/>
      <dgm:spPr/>
    </dgm:pt>
    <dgm:pt modelId="{6EB3FED5-5245-4CB3-BC21-1C6EF8E2E384}" type="pres">
      <dgm:prSet presAssocID="{F0096BD1-5E47-4111-9C6D-CBAC2AC14132}" presName="composite" presStyleCnt="0"/>
      <dgm:spPr/>
    </dgm:pt>
    <dgm:pt modelId="{60EF7E39-03FD-41DC-9968-98F9A50986D1}" type="pres">
      <dgm:prSet presAssocID="{F0096BD1-5E47-4111-9C6D-CBAC2AC14132}" presName="L" presStyleLbl="solidFgAcc1" presStyleIdx="1" presStyleCnt="3">
        <dgm:presLayoutVars>
          <dgm:chMax val="0"/>
          <dgm:chPref val="0"/>
        </dgm:presLayoutVars>
      </dgm:prSet>
      <dgm:spPr/>
    </dgm:pt>
    <dgm:pt modelId="{150D0ACC-D147-4F1F-A11D-9696A8C5A5A1}" type="pres">
      <dgm:prSet presAssocID="{F0096BD1-5E47-4111-9C6D-CBAC2AC1413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529EA86-26A0-46A7-AC6C-3198E7DC2995}" type="pres">
      <dgm:prSet presAssocID="{F0096BD1-5E47-4111-9C6D-CBAC2AC14132}" presName="desTx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D4457F5-99CA-4C83-9E41-65DA58010316}" type="pres">
      <dgm:prSet presAssocID="{F0096BD1-5E47-4111-9C6D-CBAC2AC14132}" presName="EmptyPlaceHolder" presStyleCnt="0"/>
      <dgm:spPr/>
    </dgm:pt>
    <dgm:pt modelId="{BF5B1C5B-105F-4948-A463-71C98F6CF217}" type="pres">
      <dgm:prSet presAssocID="{6E0F76C1-4926-40B5-94C0-2DF37247162E}" presName="space" presStyleCnt="0"/>
      <dgm:spPr/>
    </dgm:pt>
    <dgm:pt modelId="{F7DE5458-5DB1-44BB-86E9-D05F1008121F}" type="pres">
      <dgm:prSet presAssocID="{AAC8B785-3376-4228-8F29-19C35E1B8CB8}" presName="composite" presStyleCnt="0"/>
      <dgm:spPr/>
    </dgm:pt>
    <dgm:pt modelId="{B9C3D2A8-E6CA-4010-80D2-5B6DAE60672C}" type="pres">
      <dgm:prSet presAssocID="{AAC8B785-3376-4228-8F29-19C35E1B8CB8}" presName="L" presStyleLbl="solidFgAcc1" presStyleIdx="2" presStyleCnt="3">
        <dgm:presLayoutVars>
          <dgm:chMax val="0"/>
          <dgm:chPref val="0"/>
        </dgm:presLayoutVars>
      </dgm:prSet>
      <dgm:spPr/>
    </dgm:pt>
    <dgm:pt modelId="{9E0A91CC-39F6-49CE-A7D0-4AF39DE37DC8}" type="pres">
      <dgm:prSet presAssocID="{AAC8B785-3376-4228-8F29-19C35E1B8CB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DEEA2A8-CC56-45AB-81CD-1CD0DF4C6587}" type="pres">
      <dgm:prSet presAssocID="{AAC8B785-3376-4228-8F29-19C35E1B8CB8}" presName="des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61B5678-48E9-49F1-8A09-AD71CBD2D5CB}" type="pres">
      <dgm:prSet presAssocID="{AAC8B785-3376-4228-8F29-19C35E1B8CB8}" presName="EmptyPlaceHolder" presStyleCnt="0"/>
      <dgm:spPr/>
    </dgm:pt>
  </dgm:ptLst>
  <dgm:cxnLst>
    <dgm:cxn modelId="{8CE65F0A-2F7C-4E10-A91C-29ED0D077FFA}" type="presOf" srcId="{31DBD463-799B-4D3C-91DE-5E39A837D08D}" destId="{91B2502F-94BD-4E75-BC2F-95FDB7905146}" srcOrd="0" destOrd="0" presId="urn:microsoft.com/office/officeart/2016/7/layout/AccentHomeChevronProcess"/>
    <dgm:cxn modelId="{967D5515-AB25-499A-9A07-CBF1227CFDE4}" type="presOf" srcId="{F0096BD1-5E47-4111-9C6D-CBAC2AC14132}" destId="{150D0ACC-D147-4F1F-A11D-9696A8C5A5A1}" srcOrd="0" destOrd="0" presId="urn:microsoft.com/office/officeart/2016/7/layout/AccentHomeChevronProcess"/>
    <dgm:cxn modelId="{795A1B16-CC7F-47DE-809C-4A7B59B41E3D}" type="presOf" srcId="{AAC8B785-3376-4228-8F29-19C35E1B8CB8}" destId="{9E0A91CC-39F6-49CE-A7D0-4AF39DE37DC8}" srcOrd="0" destOrd="0" presId="urn:microsoft.com/office/officeart/2016/7/layout/AccentHomeChevronProcess"/>
    <dgm:cxn modelId="{DD133860-3613-4338-8012-52882C3790A5}" srcId="{31DBD463-799B-4D3C-91DE-5E39A837D08D}" destId="{1C0B7CD3-CE1E-4ABD-AD46-CFD22D32FE39}" srcOrd="0" destOrd="0" parTransId="{59199B09-A717-4D20-8CCB-849176427788}" sibTransId="{C3C4DF65-1532-48BA-9228-E5AA2C3B8292}"/>
    <dgm:cxn modelId="{75305C70-008D-4B42-96D7-CE6DB38EE862}" type="presOf" srcId="{B50E545E-D55B-4915-AF0D-71489C293B5A}" destId="{EEEAFB66-6F4B-417B-B7F2-64D236474DF5}" srcOrd="0" destOrd="0" presId="urn:microsoft.com/office/officeart/2016/7/layout/AccentHomeChevronProcess"/>
    <dgm:cxn modelId="{A7DE2B73-5B54-46E8-86E0-8B52D7CC59D9}" srcId="{AAC8B785-3376-4228-8F29-19C35E1B8CB8}" destId="{0BB55BA0-75B9-4089-AD01-2C504C4370AF}" srcOrd="0" destOrd="0" parTransId="{AFFB7127-EB71-465E-A2A7-42BC768F6807}" sibTransId="{F7FB00B5-3828-4C37-9314-B70CD9E91FC0}"/>
    <dgm:cxn modelId="{FC3F068F-3413-4021-B789-212480B74F91}" srcId="{F0096BD1-5E47-4111-9C6D-CBAC2AC14132}" destId="{E4DB6692-63CA-45BB-9673-9F2DBEFDC26D}" srcOrd="0" destOrd="0" parTransId="{2C25E013-F287-4D1D-86DC-C0CA11B432AE}" sibTransId="{C6781F0C-C5A5-4061-87AE-2AF8C0C492D5}"/>
    <dgm:cxn modelId="{DA560790-05F0-46BA-8B41-9E77E0278151}" srcId="{B50E545E-D55B-4915-AF0D-71489C293B5A}" destId="{AAC8B785-3376-4228-8F29-19C35E1B8CB8}" srcOrd="2" destOrd="0" parTransId="{00AB9969-EB14-470A-B1A8-BA1CBC45DE43}" sibTransId="{D2AF0B20-BEC6-4C5A-8A00-F7E49026304A}"/>
    <dgm:cxn modelId="{76D05D98-229E-4817-B42C-B7D3B2F20B26}" srcId="{B50E545E-D55B-4915-AF0D-71489C293B5A}" destId="{31DBD463-799B-4D3C-91DE-5E39A837D08D}" srcOrd="0" destOrd="0" parTransId="{0FE06F0D-08B3-4A89-AFDE-44F87FABE370}" sibTransId="{6DAAE942-AA4F-46E7-851E-C9D179653BB9}"/>
    <dgm:cxn modelId="{D7833ACB-79EB-47EA-83E7-89769B866793}" srcId="{B50E545E-D55B-4915-AF0D-71489C293B5A}" destId="{F0096BD1-5E47-4111-9C6D-CBAC2AC14132}" srcOrd="1" destOrd="0" parTransId="{E078D69F-70CC-4DDA-B6C6-DA68ECDDC407}" sibTransId="{6E0F76C1-4926-40B5-94C0-2DF37247162E}"/>
    <dgm:cxn modelId="{2B75BDCC-074B-445D-9DBD-2031FE7A15EF}" type="presOf" srcId="{0BB55BA0-75B9-4089-AD01-2C504C4370AF}" destId="{EDEEA2A8-CC56-45AB-81CD-1CD0DF4C6587}" srcOrd="0" destOrd="0" presId="urn:microsoft.com/office/officeart/2016/7/layout/AccentHomeChevronProcess"/>
    <dgm:cxn modelId="{3D7F67D1-B041-4732-A2E2-3B13511EED0E}" type="presOf" srcId="{1C0B7CD3-CE1E-4ABD-AD46-CFD22D32FE39}" destId="{307AEF3F-1E04-40C0-9656-AA4B5D552C9A}" srcOrd="0" destOrd="0" presId="urn:microsoft.com/office/officeart/2016/7/layout/AccentHomeChevronProcess"/>
    <dgm:cxn modelId="{C50D9AE9-852C-459B-8848-0980548A7AF5}" type="presOf" srcId="{E4DB6692-63CA-45BB-9673-9F2DBEFDC26D}" destId="{9529EA86-26A0-46A7-AC6C-3198E7DC2995}" srcOrd="0" destOrd="0" presId="urn:microsoft.com/office/officeart/2016/7/layout/AccentHomeChevronProcess"/>
    <dgm:cxn modelId="{4D203FDB-F781-4406-AFEF-51182CAC9FD7}" type="presParOf" srcId="{EEEAFB66-6F4B-417B-B7F2-64D236474DF5}" destId="{1C94917E-8861-4B81-956D-063ED5E51C88}" srcOrd="0" destOrd="0" presId="urn:microsoft.com/office/officeart/2016/7/layout/AccentHomeChevronProcess"/>
    <dgm:cxn modelId="{96520303-8728-4B0B-80AB-11A37646A9EF}" type="presParOf" srcId="{1C94917E-8861-4B81-956D-063ED5E51C88}" destId="{4396049B-D150-40EF-A558-D7C874B65F13}" srcOrd="0" destOrd="0" presId="urn:microsoft.com/office/officeart/2016/7/layout/AccentHomeChevronProcess"/>
    <dgm:cxn modelId="{EBC3A9BC-721D-4880-BF44-ED547129321B}" type="presParOf" srcId="{1C94917E-8861-4B81-956D-063ED5E51C88}" destId="{91B2502F-94BD-4E75-BC2F-95FDB7905146}" srcOrd="1" destOrd="0" presId="urn:microsoft.com/office/officeart/2016/7/layout/AccentHomeChevronProcess"/>
    <dgm:cxn modelId="{8D428E6C-DF54-461B-A577-911AAE769298}" type="presParOf" srcId="{1C94917E-8861-4B81-956D-063ED5E51C88}" destId="{307AEF3F-1E04-40C0-9656-AA4B5D552C9A}" srcOrd="2" destOrd="0" presId="urn:microsoft.com/office/officeart/2016/7/layout/AccentHomeChevronProcess"/>
    <dgm:cxn modelId="{201CE98C-887D-4238-BD0D-B464C12C7C09}" type="presParOf" srcId="{1C94917E-8861-4B81-956D-063ED5E51C88}" destId="{99F23481-2548-4FA3-80FE-AF48277EA306}" srcOrd="3" destOrd="0" presId="urn:microsoft.com/office/officeart/2016/7/layout/AccentHomeChevronProcess"/>
    <dgm:cxn modelId="{AEA9AA78-288C-40D7-8A10-57E0DFC3040B}" type="presParOf" srcId="{EEEAFB66-6F4B-417B-B7F2-64D236474DF5}" destId="{1658B79B-BB62-4F53-8030-2BEADFCD2D04}" srcOrd="1" destOrd="0" presId="urn:microsoft.com/office/officeart/2016/7/layout/AccentHomeChevronProcess"/>
    <dgm:cxn modelId="{07791983-D429-455E-8CB6-2AEBF0DE0A26}" type="presParOf" srcId="{EEEAFB66-6F4B-417B-B7F2-64D236474DF5}" destId="{6EB3FED5-5245-4CB3-BC21-1C6EF8E2E384}" srcOrd="2" destOrd="0" presId="urn:microsoft.com/office/officeart/2016/7/layout/AccentHomeChevronProcess"/>
    <dgm:cxn modelId="{2C6FE125-D288-4ECA-84F7-845B3DFA752B}" type="presParOf" srcId="{6EB3FED5-5245-4CB3-BC21-1C6EF8E2E384}" destId="{60EF7E39-03FD-41DC-9968-98F9A50986D1}" srcOrd="0" destOrd="0" presId="urn:microsoft.com/office/officeart/2016/7/layout/AccentHomeChevronProcess"/>
    <dgm:cxn modelId="{4CE534CA-CA03-47FD-826A-13699246412D}" type="presParOf" srcId="{6EB3FED5-5245-4CB3-BC21-1C6EF8E2E384}" destId="{150D0ACC-D147-4F1F-A11D-9696A8C5A5A1}" srcOrd="1" destOrd="0" presId="urn:microsoft.com/office/officeart/2016/7/layout/AccentHomeChevronProcess"/>
    <dgm:cxn modelId="{4E3B142A-A8B8-4F92-AC61-E39AF7DBCD50}" type="presParOf" srcId="{6EB3FED5-5245-4CB3-BC21-1C6EF8E2E384}" destId="{9529EA86-26A0-46A7-AC6C-3198E7DC2995}" srcOrd="2" destOrd="0" presId="urn:microsoft.com/office/officeart/2016/7/layout/AccentHomeChevronProcess"/>
    <dgm:cxn modelId="{1C46075F-4D62-4F26-A3E0-1F06335FB517}" type="presParOf" srcId="{6EB3FED5-5245-4CB3-BC21-1C6EF8E2E384}" destId="{5D4457F5-99CA-4C83-9E41-65DA58010316}" srcOrd="3" destOrd="0" presId="urn:microsoft.com/office/officeart/2016/7/layout/AccentHomeChevronProcess"/>
    <dgm:cxn modelId="{C97A8572-D582-488A-AB92-0C14E5AA2710}" type="presParOf" srcId="{EEEAFB66-6F4B-417B-B7F2-64D236474DF5}" destId="{BF5B1C5B-105F-4948-A463-71C98F6CF217}" srcOrd="3" destOrd="0" presId="urn:microsoft.com/office/officeart/2016/7/layout/AccentHomeChevronProcess"/>
    <dgm:cxn modelId="{93FCF400-325E-44FD-AD3B-B88B1D3A7D5B}" type="presParOf" srcId="{EEEAFB66-6F4B-417B-B7F2-64D236474DF5}" destId="{F7DE5458-5DB1-44BB-86E9-D05F1008121F}" srcOrd="4" destOrd="0" presId="urn:microsoft.com/office/officeart/2016/7/layout/AccentHomeChevronProcess"/>
    <dgm:cxn modelId="{198768FC-DB3E-4FE5-BFB8-A988604F8825}" type="presParOf" srcId="{F7DE5458-5DB1-44BB-86E9-D05F1008121F}" destId="{B9C3D2A8-E6CA-4010-80D2-5B6DAE60672C}" srcOrd="0" destOrd="0" presId="urn:microsoft.com/office/officeart/2016/7/layout/AccentHomeChevronProcess"/>
    <dgm:cxn modelId="{3DEB12CA-4C84-4EED-8804-8F008D7FDE9C}" type="presParOf" srcId="{F7DE5458-5DB1-44BB-86E9-D05F1008121F}" destId="{9E0A91CC-39F6-49CE-A7D0-4AF39DE37DC8}" srcOrd="1" destOrd="0" presId="urn:microsoft.com/office/officeart/2016/7/layout/AccentHomeChevronProcess"/>
    <dgm:cxn modelId="{A91A2DD0-0F45-4B0E-9171-6CE37D103686}" type="presParOf" srcId="{F7DE5458-5DB1-44BB-86E9-D05F1008121F}" destId="{EDEEA2A8-CC56-45AB-81CD-1CD0DF4C6587}" srcOrd="2" destOrd="0" presId="urn:microsoft.com/office/officeart/2016/7/layout/AccentHomeChevronProcess"/>
    <dgm:cxn modelId="{A12CBA32-AE89-45D2-A475-9A6A27AD5EA1}" type="presParOf" srcId="{F7DE5458-5DB1-44BB-86E9-D05F1008121F}" destId="{961B5678-48E9-49F1-8A09-AD71CBD2D5CB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0E545E-D55B-4915-AF0D-71489C293B5A}" type="doc">
      <dgm:prSet loTypeId="urn:microsoft.com/office/officeart/2016/7/layout/AccentHomeChevro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1DBD463-799B-4D3C-91DE-5E39A837D08D}">
      <dgm:prSet/>
      <dgm:spPr/>
      <dgm:t>
        <a:bodyPr/>
        <a:lstStyle/>
        <a:p>
          <a:r>
            <a:rPr lang="en-US" dirty="0"/>
            <a:t>Oklahoma</a:t>
          </a:r>
        </a:p>
        <a:p>
          <a:r>
            <a:rPr lang="en-US" dirty="0"/>
            <a:t>Cost-share/Tax Credits</a:t>
          </a:r>
        </a:p>
      </dgm:t>
    </dgm:pt>
    <dgm:pt modelId="{0FE06F0D-08B3-4A89-AFDE-44F87FABE370}" type="parTrans" cxnId="{76D05D98-229E-4817-B42C-B7D3B2F20B26}">
      <dgm:prSet/>
      <dgm:spPr/>
      <dgm:t>
        <a:bodyPr/>
        <a:lstStyle/>
        <a:p>
          <a:endParaRPr lang="en-US"/>
        </a:p>
      </dgm:t>
    </dgm:pt>
    <dgm:pt modelId="{6DAAE942-AA4F-46E7-851E-C9D179653BB9}" type="sibTrans" cxnId="{76D05D98-229E-4817-B42C-B7D3B2F20B26}">
      <dgm:prSet/>
      <dgm:spPr/>
      <dgm:t>
        <a:bodyPr/>
        <a:lstStyle/>
        <a:p>
          <a:endParaRPr lang="en-US"/>
        </a:p>
      </dgm:t>
    </dgm:pt>
    <dgm:pt modelId="{1C0B7CD3-CE1E-4ABD-AD46-CFD22D32FE39}">
      <dgm:prSet/>
      <dgm:spPr/>
      <dgm:t>
        <a:bodyPr/>
        <a:lstStyle/>
        <a:p>
          <a:r>
            <a:rPr lang="en-US" dirty="0"/>
            <a:t>Oklahoma Department of Wildlife Conservation</a:t>
          </a:r>
        </a:p>
        <a:p>
          <a:r>
            <a:rPr lang="en-US" dirty="0"/>
            <a:t>Oklahoma Association of Conservation Districts</a:t>
          </a:r>
        </a:p>
        <a:p>
          <a:endParaRPr lang="en-US" dirty="0"/>
        </a:p>
      </dgm:t>
    </dgm:pt>
    <dgm:pt modelId="{59199B09-A717-4D20-8CCB-849176427788}" type="parTrans" cxnId="{DD133860-3613-4338-8012-52882C3790A5}">
      <dgm:prSet/>
      <dgm:spPr/>
      <dgm:t>
        <a:bodyPr/>
        <a:lstStyle/>
        <a:p>
          <a:endParaRPr lang="en-US"/>
        </a:p>
      </dgm:t>
    </dgm:pt>
    <dgm:pt modelId="{C3C4DF65-1532-48BA-9228-E5AA2C3B8292}" type="sibTrans" cxnId="{DD133860-3613-4338-8012-52882C3790A5}">
      <dgm:prSet/>
      <dgm:spPr/>
      <dgm:t>
        <a:bodyPr/>
        <a:lstStyle/>
        <a:p>
          <a:endParaRPr lang="en-US"/>
        </a:p>
      </dgm:t>
    </dgm:pt>
    <dgm:pt modelId="{F0096BD1-5E47-4111-9C6D-CBAC2AC14132}">
      <dgm:prSet/>
      <dgm:spPr/>
      <dgm:t>
        <a:bodyPr/>
        <a:lstStyle/>
        <a:p>
          <a:endParaRPr lang="en-US" dirty="0"/>
        </a:p>
      </dgm:t>
    </dgm:pt>
    <dgm:pt modelId="{E078D69F-70CC-4DDA-B6C6-DA68ECDDC407}" type="parTrans" cxnId="{D7833ACB-79EB-47EA-83E7-89769B866793}">
      <dgm:prSet/>
      <dgm:spPr/>
      <dgm:t>
        <a:bodyPr/>
        <a:lstStyle/>
        <a:p>
          <a:endParaRPr lang="en-US"/>
        </a:p>
      </dgm:t>
    </dgm:pt>
    <dgm:pt modelId="{6E0F76C1-4926-40B5-94C0-2DF37247162E}" type="sibTrans" cxnId="{D7833ACB-79EB-47EA-83E7-89769B866793}">
      <dgm:prSet/>
      <dgm:spPr/>
      <dgm:t>
        <a:bodyPr/>
        <a:lstStyle/>
        <a:p>
          <a:endParaRPr lang="en-US"/>
        </a:p>
      </dgm:t>
    </dgm:pt>
    <dgm:pt modelId="{E4DB6692-63CA-45BB-9673-9F2DBEFDC26D}">
      <dgm:prSet/>
      <dgm:spPr/>
      <dgm:t>
        <a:bodyPr/>
        <a:lstStyle/>
        <a:p>
          <a:endParaRPr lang="en-US" dirty="0"/>
        </a:p>
      </dgm:t>
    </dgm:pt>
    <dgm:pt modelId="{2C25E013-F287-4D1D-86DC-C0CA11B432AE}" type="parTrans" cxnId="{FC3F068F-3413-4021-B789-212480B74F91}">
      <dgm:prSet/>
      <dgm:spPr/>
      <dgm:t>
        <a:bodyPr/>
        <a:lstStyle/>
        <a:p>
          <a:endParaRPr lang="en-US"/>
        </a:p>
      </dgm:t>
    </dgm:pt>
    <dgm:pt modelId="{C6781F0C-C5A5-4061-87AE-2AF8C0C492D5}" type="sibTrans" cxnId="{FC3F068F-3413-4021-B789-212480B74F91}">
      <dgm:prSet/>
      <dgm:spPr/>
      <dgm:t>
        <a:bodyPr/>
        <a:lstStyle/>
        <a:p>
          <a:endParaRPr lang="en-US"/>
        </a:p>
      </dgm:t>
    </dgm:pt>
    <dgm:pt modelId="{AAC8B785-3376-4228-8F29-19C35E1B8CB8}">
      <dgm:prSet/>
      <dgm:spPr/>
      <dgm:t>
        <a:bodyPr/>
        <a:lstStyle/>
        <a:p>
          <a:r>
            <a:rPr lang="en-US" dirty="0"/>
            <a:t>Mexico</a:t>
          </a:r>
        </a:p>
        <a:p>
          <a:r>
            <a:rPr lang="en-US" dirty="0"/>
            <a:t>2025-$17 M</a:t>
          </a:r>
        </a:p>
      </dgm:t>
    </dgm:pt>
    <dgm:pt modelId="{00AB9969-EB14-470A-B1A8-BA1CBC45DE43}" type="parTrans" cxnId="{DA560790-05F0-46BA-8B41-9E77E0278151}">
      <dgm:prSet/>
      <dgm:spPr/>
      <dgm:t>
        <a:bodyPr/>
        <a:lstStyle/>
        <a:p>
          <a:endParaRPr lang="en-US"/>
        </a:p>
      </dgm:t>
    </dgm:pt>
    <dgm:pt modelId="{D2AF0B20-BEC6-4C5A-8A00-F7E49026304A}" type="sibTrans" cxnId="{DA560790-05F0-46BA-8B41-9E77E0278151}">
      <dgm:prSet/>
      <dgm:spPr/>
      <dgm:t>
        <a:bodyPr/>
        <a:lstStyle/>
        <a:p>
          <a:endParaRPr lang="en-US"/>
        </a:p>
      </dgm:t>
    </dgm:pt>
    <dgm:pt modelId="{0BB55BA0-75B9-4089-AD01-2C504C4370AF}">
      <dgm:prSet/>
      <dgm:spPr/>
      <dgm:t>
        <a:bodyPr/>
        <a:lstStyle/>
        <a:p>
          <a:r>
            <a:rPr lang="en-US" dirty="0"/>
            <a:t>National Commission of Natural Protected Areas</a:t>
          </a:r>
        </a:p>
        <a:p>
          <a:r>
            <a:rPr lang="en-US" dirty="0"/>
            <a:t>MEx30x30</a:t>
          </a:r>
        </a:p>
        <a:p>
          <a:r>
            <a:rPr lang="en-US" dirty="0"/>
            <a:t>Sonora’s Derecho Real de </a:t>
          </a:r>
          <a:r>
            <a:rPr lang="en-US" dirty="0" err="1"/>
            <a:t>Conservacion</a:t>
          </a:r>
          <a:r>
            <a:rPr lang="en-US" dirty="0"/>
            <a:t> (Real Right of Conservation)</a:t>
          </a:r>
        </a:p>
        <a:p>
          <a:r>
            <a:rPr lang="en-US" dirty="0"/>
            <a:t>Mexico Conservation Finders</a:t>
          </a:r>
        </a:p>
      </dgm:t>
    </dgm:pt>
    <dgm:pt modelId="{AFFB7127-EB71-465E-A2A7-42BC768F6807}" type="parTrans" cxnId="{A7DE2B73-5B54-46E8-86E0-8B52D7CC59D9}">
      <dgm:prSet/>
      <dgm:spPr/>
      <dgm:t>
        <a:bodyPr/>
        <a:lstStyle/>
        <a:p>
          <a:endParaRPr lang="en-US"/>
        </a:p>
      </dgm:t>
    </dgm:pt>
    <dgm:pt modelId="{F7FB00B5-3828-4C37-9314-B70CD9E91FC0}" type="sibTrans" cxnId="{A7DE2B73-5B54-46E8-86E0-8B52D7CC59D9}">
      <dgm:prSet/>
      <dgm:spPr/>
      <dgm:t>
        <a:bodyPr/>
        <a:lstStyle/>
        <a:p>
          <a:endParaRPr lang="en-US"/>
        </a:p>
      </dgm:t>
    </dgm:pt>
    <dgm:pt modelId="{EEEAFB66-6F4B-417B-B7F2-64D236474DF5}" type="pres">
      <dgm:prSet presAssocID="{B50E545E-D55B-4915-AF0D-71489C293B5A}" presName="Name0" presStyleCnt="0">
        <dgm:presLayoutVars>
          <dgm:animLvl val="lvl"/>
          <dgm:resizeHandles val="exact"/>
        </dgm:presLayoutVars>
      </dgm:prSet>
      <dgm:spPr/>
    </dgm:pt>
    <dgm:pt modelId="{1C94917E-8861-4B81-956D-063ED5E51C88}" type="pres">
      <dgm:prSet presAssocID="{31DBD463-799B-4D3C-91DE-5E39A837D08D}" presName="composite" presStyleCnt="0"/>
      <dgm:spPr/>
    </dgm:pt>
    <dgm:pt modelId="{4396049B-D150-40EF-A558-D7C874B65F13}" type="pres">
      <dgm:prSet presAssocID="{31DBD463-799B-4D3C-91DE-5E39A837D08D}" presName="L" presStyleLbl="solidFgAcc1" presStyleIdx="0" presStyleCnt="3">
        <dgm:presLayoutVars>
          <dgm:chMax val="0"/>
          <dgm:chPref val="0"/>
        </dgm:presLayoutVars>
      </dgm:prSet>
      <dgm:spPr/>
    </dgm:pt>
    <dgm:pt modelId="{91B2502F-94BD-4E75-BC2F-95FDB7905146}" type="pres">
      <dgm:prSet presAssocID="{31DBD463-799B-4D3C-91DE-5E39A837D08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07AEF3F-1E04-40C0-9656-AA4B5D552C9A}" type="pres">
      <dgm:prSet presAssocID="{31DBD463-799B-4D3C-91DE-5E39A837D08D}" presName="desTx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9F23481-2548-4FA3-80FE-AF48277EA306}" type="pres">
      <dgm:prSet presAssocID="{31DBD463-799B-4D3C-91DE-5E39A837D08D}" presName="EmptyPlaceHolder" presStyleCnt="0"/>
      <dgm:spPr/>
    </dgm:pt>
    <dgm:pt modelId="{1658B79B-BB62-4F53-8030-2BEADFCD2D04}" type="pres">
      <dgm:prSet presAssocID="{6DAAE942-AA4F-46E7-851E-C9D179653BB9}" presName="space" presStyleCnt="0"/>
      <dgm:spPr/>
    </dgm:pt>
    <dgm:pt modelId="{6EB3FED5-5245-4CB3-BC21-1C6EF8E2E384}" type="pres">
      <dgm:prSet presAssocID="{F0096BD1-5E47-4111-9C6D-CBAC2AC14132}" presName="composite" presStyleCnt="0"/>
      <dgm:spPr/>
    </dgm:pt>
    <dgm:pt modelId="{60EF7E39-03FD-41DC-9968-98F9A50986D1}" type="pres">
      <dgm:prSet presAssocID="{F0096BD1-5E47-4111-9C6D-CBAC2AC14132}" presName="L" presStyleLbl="solidFgAcc1" presStyleIdx="1" presStyleCnt="3">
        <dgm:presLayoutVars>
          <dgm:chMax val="0"/>
          <dgm:chPref val="0"/>
        </dgm:presLayoutVars>
      </dgm:prSet>
      <dgm:spPr/>
    </dgm:pt>
    <dgm:pt modelId="{150D0ACC-D147-4F1F-A11D-9696A8C5A5A1}" type="pres">
      <dgm:prSet presAssocID="{F0096BD1-5E47-4111-9C6D-CBAC2AC1413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529EA86-26A0-46A7-AC6C-3198E7DC2995}" type="pres">
      <dgm:prSet presAssocID="{F0096BD1-5E47-4111-9C6D-CBAC2AC14132}" presName="desTx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D4457F5-99CA-4C83-9E41-65DA58010316}" type="pres">
      <dgm:prSet presAssocID="{F0096BD1-5E47-4111-9C6D-CBAC2AC14132}" presName="EmptyPlaceHolder" presStyleCnt="0"/>
      <dgm:spPr/>
    </dgm:pt>
    <dgm:pt modelId="{BF5B1C5B-105F-4948-A463-71C98F6CF217}" type="pres">
      <dgm:prSet presAssocID="{6E0F76C1-4926-40B5-94C0-2DF37247162E}" presName="space" presStyleCnt="0"/>
      <dgm:spPr/>
    </dgm:pt>
    <dgm:pt modelId="{F7DE5458-5DB1-44BB-86E9-D05F1008121F}" type="pres">
      <dgm:prSet presAssocID="{AAC8B785-3376-4228-8F29-19C35E1B8CB8}" presName="composite" presStyleCnt="0"/>
      <dgm:spPr/>
    </dgm:pt>
    <dgm:pt modelId="{B9C3D2A8-E6CA-4010-80D2-5B6DAE60672C}" type="pres">
      <dgm:prSet presAssocID="{AAC8B785-3376-4228-8F29-19C35E1B8CB8}" presName="L" presStyleLbl="solidFgAcc1" presStyleIdx="2" presStyleCnt="3">
        <dgm:presLayoutVars>
          <dgm:chMax val="0"/>
          <dgm:chPref val="0"/>
        </dgm:presLayoutVars>
      </dgm:prSet>
      <dgm:spPr/>
    </dgm:pt>
    <dgm:pt modelId="{9E0A91CC-39F6-49CE-A7D0-4AF39DE37DC8}" type="pres">
      <dgm:prSet presAssocID="{AAC8B785-3376-4228-8F29-19C35E1B8CB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DEEA2A8-CC56-45AB-81CD-1CD0DF4C6587}" type="pres">
      <dgm:prSet presAssocID="{AAC8B785-3376-4228-8F29-19C35E1B8CB8}" presName="des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61B5678-48E9-49F1-8A09-AD71CBD2D5CB}" type="pres">
      <dgm:prSet presAssocID="{AAC8B785-3376-4228-8F29-19C35E1B8CB8}" presName="EmptyPlaceHolder" presStyleCnt="0"/>
      <dgm:spPr/>
    </dgm:pt>
  </dgm:ptLst>
  <dgm:cxnLst>
    <dgm:cxn modelId="{8CE65F0A-2F7C-4E10-A91C-29ED0D077FFA}" type="presOf" srcId="{31DBD463-799B-4D3C-91DE-5E39A837D08D}" destId="{91B2502F-94BD-4E75-BC2F-95FDB7905146}" srcOrd="0" destOrd="0" presId="urn:microsoft.com/office/officeart/2016/7/layout/AccentHomeChevronProcess"/>
    <dgm:cxn modelId="{967D5515-AB25-499A-9A07-CBF1227CFDE4}" type="presOf" srcId="{F0096BD1-5E47-4111-9C6D-CBAC2AC14132}" destId="{150D0ACC-D147-4F1F-A11D-9696A8C5A5A1}" srcOrd="0" destOrd="0" presId="urn:microsoft.com/office/officeart/2016/7/layout/AccentHomeChevronProcess"/>
    <dgm:cxn modelId="{795A1B16-CC7F-47DE-809C-4A7B59B41E3D}" type="presOf" srcId="{AAC8B785-3376-4228-8F29-19C35E1B8CB8}" destId="{9E0A91CC-39F6-49CE-A7D0-4AF39DE37DC8}" srcOrd="0" destOrd="0" presId="urn:microsoft.com/office/officeart/2016/7/layout/AccentHomeChevronProcess"/>
    <dgm:cxn modelId="{DD133860-3613-4338-8012-52882C3790A5}" srcId="{31DBD463-799B-4D3C-91DE-5E39A837D08D}" destId="{1C0B7CD3-CE1E-4ABD-AD46-CFD22D32FE39}" srcOrd="0" destOrd="0" parTransId="{59199B09-A717-4D20-8CCB-849176427788}" sibTransId="{C3C4DF65-1532-48BA-9228-E5AA2C3B8292}"/>
    <dgm:cxn modelId="{75305C70-008D-4B42-96D7-CE6DB38EE862}" type="presOf" srcId="{B50E545E-D55B-4915-AF0D-71489C293B5A}" destId="{EEEAFB66-6F4B-417B-B7F2-64D236474DF5}" srcOrd="0" destOrd="0" presId="urn:microsoft.com/office/officeart/2016/7/layout/AccentHomeChevronProcess"/>
    <dgm:cxn modelId="{A7DE2B73-5B54-46E8-86E0-8B52D7CC59D9}" srcId="{AAC8B785-3376-4228-8F29-19C35E1B8CB8}" destId="{0BB55BA0-75B9-4089-AD01-2C504C4370AF}" srcOrd="0" destOrd="0" parTransId="{AFFB7127-EB71-465E-A2A7-42BC768F6807}" sibTransId="{F7FB00B5-3828-4C37-9314-B70CD9E91FC0}"/>
    <dgm:cxn modelId="{FC3F068F-3413-4021-B789-212480B74F91}" srcId="{F0096BD1-5E47-4111-9C6D-CBAC2AC14132}" destId="{E4DB6692-63CA-45BB-9673-9F2DBEFDC26D}" srcOrd="0" destOrd="0" parTransId="{2C25E013-F287-4D1D-86DC-C0CA11B432AE}" sibTransId="{C6781F0C-C5A5-4061-87AE-2AF8C0C492D5}"/>
    <dgm:cxn modelId="{DA560790-05F0-46BA-8B41-9E77E0278151}" srcId="{B50E545E-D55B-4915-AF0D-71489C293B5A}" destId="{AAC8B785-3376-4228-8F29-19C35E1B8CB8}" srcOrd="2" destOrd="0" parTransId="{00AB9969-EB14-470A-B1A8-BA1CBC45DE43}" sibTransId="{D2AF0B20-BEC6-4C5A-8A00-F7E49026304A}"/>
    <dgm:cxn modelId="{76D05D98-229E-4817-B42C-B7D3B2F20B26}" srcId="{B50E545E-D55B-4915-AF0D-71489C293B5A}" destId="{31DBD463-799B-4D3C-91DE-5E39A837D08D}" srcOrd="0" destOrd="0" parTransId="{0FE06F0D-08B3-4A89-AFDE-44F87FABE370}" sibTransId="{6DAAE942-AA4F-46E7-851E-C9D179653BB9}"/>
    <dgm:cxn modelId="{D7833ACB-79EB-47EA-83E7-89769B866793}" srcId="{B50E545E-D55B-4915-AF0D-71489C293B5A}" destId="{F0096BD1-5E47-4111-9C6D-CBAC2AC14132}" srcOrd="1" destOrd="0" parTransId="{E078D69F-70CC-4DDA-B6C6-DA68ECDDC407}" sibTransId="{6E0F76C1-4926-40B5-94C0-2DF37247162E}"/>
    <dgm:cxn modelId="{2B75BDCC-074B-445D-9DBD-2031FE7A15EF}" type="presOf" srcId="{0BB55BA0-75B9-4089-AD01-2C504C4370AF}" destId="{EDEEA2A8-CC56-45AB-81CD-1CD0DF4C6587}" srcOrd="0" destOrd="0" presId="urn:microsoft.com/office/officeart/2016/7/layout/AccentHomeChevronProcess"/>
    <dgm:cxn modelId="{3D7F67D1-B041-4732-A2E2-3B13511EED0E}" type="presOf" srcId="{1C0B7CD3-CE1E-4ABD-AD46-CFD22D32FE39}" destId="{307AEF3F-1E04-40C0-9656-AA4B5D552C9A}" srcOrd="0" destOrd="0" presId="urn:microsoft.com/office/officeart/2016/7/layout/AccentHomeChevronProcess"/>
    <dgm:cxn modelId="{C50D9AE9-852C-459B-8848-0980548A7AF5}" type="presOf" srcId="{E4DB6692-63CA-45BB-9673-9F2DBEFDC26D}" destId="{9529EA86-26A0-46A7-AC6C-3198E7DC2995}" srcOrd="0" destOrd="0" presId="urn:microsoft.com/office/officeart/2016/7/layout/AccentHomeChevronProcess"/>
    <dgm:cxn modelId="{4D203FDB-F781-4406-AFEF-51182CAC9FD7}" type="presParOf" srcId="{EEEAFB66-6F4B-417B-B7F2-64D236474DF5}" destId="{1C94917E-8861-4B81-956D-063ED5E51C88}" srcOrd="0" destOrd="0" presId="urn:microsoft.com/office/officeart/2016/7/layout/AccentHomeChevronProcess"/>
    <dgm:cxn modelId="{96520303-8728-4B0B-80AB-11A37646A9EF}" type="presParOf" srcId="{1C94917E-8861-4B81-956D-063ED5E51C88}" destId="{4396049B-D150-40EF-A558-D7C874B65F13}" srcOrd="0" destOrd="0" presId="urn:microsoft.com/office/officeart/2016/7/layout/AccentHomeChevronProcess"/>
    <dgm:cxn modelId="{EBC3A9BC-721D-4880-BF44-ED547129321B}" type="presParOf" srcId="{1C94917E-8861-4B81-956D-063ED5E51C88}" destId="{91B2502F-94BD-4E75-BC2F-95FDB7905146}" srcOrd="1" destOrd="0" presId="urn:microsoft.com/office/officeart/2016/7/layout/AccentHomeChevronProcess"/>
    <dgm:cxn modelId="{8D428E6C-DF54-461B-A577-911AAE769298}" type="presParOf" srcId="{1C94917E-8861-4B81-956D-063ED5E51C88}" destId="{307AEF3F-1E04-40C0-9656-AA4B5D552C9A}" srcOrd="2" destOrd="0" presId="urn:microsoft.com/office/officeart/2016/7/layout/AccentHomeChevronProcess"/>
    <dgm:cxn modelId="{201CE98C-887D-4238-BD0D-B464C12C7C09}" type="presParOf" srcId="{1C94917E-8861-4B81-956D-063ED5E51C88}" destId="{99F23481-2548-4FA3-80FE-AF48277EA306}" srcOrd="3" destOrd="0" presId="urn:microsoft.com/office/officeart/2016/7/layout/AccentHomeChevronProcess"/>
    <dgm:cxn modelId="{AEA9AA78-288C-40D7-8A10-57E0DFC3040B}" type="presParOf" srcId="{EEEAFB66-6F4B-417B-B7F2-64D236474DF5}" destId="{1658B79B-BB62-4F53-8030-2BEADFCD2D04}" srcOrd="1" destOrd="0" presId="urn:microsoft.com/office/officeart/2016/7/layout/AccentHomeChevronProcess"/>
    <dgm:cxn modelId="{07791983-D429-455E-8CB6-2AEBF0DE0A26}" type="presParOf" srcId="{EEEAFB66-6F4B-417B-B7F2-64D236474DF5}" destId="{6EB3FED5-5245-4CB3-BC21-1C6EF8E2E384}" srcOrd="2" destOrd="0" presId="urn:microsoft.com/office/officeart/2016/7/layout/AccentHomeChevronProcess"/>
    <dgm:cxn modelId="{2C6FE125-D288-4ECA-84F7-845B3DFA752B}" type="presParOf" srcId="{6EB3FED5-5245-4CB3-BC21-1C6EF8E2E384}" destId="{60EF7E39-03FD-41DC-9968-98F9A50986D1}" srcOrd="0" destOrd="0" presId="urn:microsoft.com/office/officeart/2016/7/layout/AccentHomeChevronProcess"/>
    <dgm:cxn modelId="{4CE534CA-CA03-47FD-826A-13699246412D}" type="presParOf" srcId="{6EB3FED5-5245-4CB3-BC21-1C6EF8E2E384}" destId="{150D0ACC-D147-4F1F-A11D-9696A8C5A5A1}" srcOrd="1" destOrd="0" presId="urn:microsoft.com/office/officeart/2016/7/layout/AccentHomeChevronProcess"/>
    <dgm:cxn modelId="{4E3B142A-A8B8-4F92-AC61-E39AF7DBCD50}" type="presParOf" srcId="{6EB3FED5-5245-4CB3-BC21-1C6EF8E2E384}" destId="{9529EA86-26A0-46A7-AC6C-3198E7DC2995}" srcOrd="2" destOrd="0" presId="urn:microsoft.com/office/officeart/2016/7/layout/AccentHomeChevronProcess"/>
    <dgm:cxn modelId="{1C46075F-4D62-4F26-A3E0-1F06335FB517}" type="presParOf" srcId="{6EB3FED5-5245-4CB3-BC21-1C6EF8E2E384}" destId="{5D4457F5-99CA-4C83-9E41-65DA58010316}" srcOrd="3" destOrd="0" presId="urn:microsoft.com/office/officeart/2016/7/layout/AccentHomeChevronProcess"/>
    <dgm:cxn modelId="{C97A8572-D582-488A-AB92-0C14E5AA2710}" type="presParOf" srcId="{EEEAFB66-6F4B-417B-B7F2-64D236474DF5}" destId="{BF5B1C5B-105F-4948-A463-71C98F6CF217}" srcOrd="3" destOrd="0" presId="urn:microsoft.com/office/officeart/2016/7/layout/AccentHomeChevronProcess"/>
    <dgm:cxn modelId="{93FCF400-325E-44FD-AD3B-B88B1D3A7D5B}" type="presParOf" srcId="{EEEAFB66-6F4B-417B-B7F2-64D236474DF5}" destId="{F7DE5458-5DB1-44BB-86E9-D05F1008121F}" srcOrd="4" destOrd="0" presId="urn:microsoft.com/office/officeart/2016/7/layout/AccentHomeChevronProcess"/>
    <dgm:cxn modelId="{198768FC-DB3E-4FE5-BFB8-A988604F8825}" type="presParOf" srcId="{F7DE5458-5DB1-44BB-86E9-D05F1008121F}" destId="{B9C3D2A8-E6CA-4010-80D2-5B6DAE60672C}" srcOrd="0" destOrd="0" presId="urn:microsoft.com/office/officeart/2016/7/layout/AccentHomeChevronProcess"/>
    <dgm:cxn modelId="{3DEB12CA-4C84-4EED-8804-8F008D7FDE9C}" type="presParOf" srcId="{F7DE5458-5DB1-44BB-86E9-D05F1008121F}" destId="{9E0A91CC-39F6-49CE-A7D0-4AF39DE37DC8}" srcOrd="1" destOrd="0" presId="urn:microsoft.com/office/officeart/2016/7/layout/AccentHomeChevronProcess"/>
    <dgm:cxn modelId="{A91A2DD0-0F45-4B0E-9171-6CE37D103686}" type="presParOf" srcId="{F7DE5458-5DB1-44BB-86E9-D05F1008121F}" destId="{EDEEA2A8-CC56-45AB-81CD-1CD0DF4C6587}" srcOrd="2" destOrd="0" presId="urn:microsoft.com/office/officeart/2016/7/layout/AccentHomeChevronProcess"/>
    <dgm:cxn modelId="{A12CBA32-AE89-45D2-A475-9A6A27AD5EA1}" type="presParOf" srcId="{F7DE5458-5DB1-44BB-86E9-D05F1008121F}" destId="{961B5678-48E9-49F1-8A09-AD71CBD2D5CB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0E545E-D55B-4915-AF0D-71489C293B5A}" type="doc">
      <dgm:prSet loTypeId="urn:microsoft.com/office/officeart/2016/7/layout/AccentHomeChevro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1DBD463-799B-4D3C-91DE-5E39A837D08D}">
      <dgm:prSet/>
      <dgm:spPr/>
      <dgm:t>
        <a:bodyPr/>
        <a:lstStyle/>
        <a:p>
          <a:r>
            <a:rPr lang="en-US"/>
            <a:t>1990–1999</a:t>
          </a:r>
        </a:p>
      </dgm:t>
    </dgm:pt>
    <dgm:pt modelId="{0FE06F0D-08B3-4A89-AFDE-44F87FABE370}" type="parTrans" cxnId="{76D05D98-229E-4817-B42C-B7D3B2F20B26}">
      <dgm:prSet/>
      <dgm:spPr/>
      <dgm:t>
        <a:bodyPr/>
        <a:lstStyle/>
        <a:p>
          <a:endParaRPr lang="en-US"/>
        </a:p>
      </dgm:t>
    </dgm:pt>
    <dgm:pt modelId="{6DAAE942-AA4F-46E7-851E-C9D179653BB9}" type="sibTrans" cxnId="{76D05D98-229E-4817-B42C-B7D3B2F20B26}">
      <dgm:prSet/>
      <dgm:spPr/>
      <dgm:t>
        <a:bodyPr/>
        <a:lstStyle/>
        <a:p>
          <a:endParaRPr lang="en-US"/>
        </a:p>
      </dgm:t>
    </dgm:pt>
    <dgm:pt modelId="{1C0B7CD3-CE1E-4ABD-AD46-CFD22D32FE39}">
      <dgm:prSet/>
      <dgm:spPr/>
      <dgm:t>
        <a:bodyPr/>
        <a:lstStyle/>
        <a:p>
          <a:r>
            <a:rPr lang="en-US" dirty="0"/>
            <a:t>Preservation 2000</a:t>
          </a:r>
        </a:p>
      </dgm:t>
    </dgm:pt>
    <dgm:pt modelId="{59199B09-A717-4D20-8CCB-849176427788}" type="parTrans" cxnId="{DD133860-3613-4338-8012-52882C3790A5}">
      <dgm:prSet/>
      <dgm:spPr/>
      <dgm:t>
        <a:bodyPr/>
        <a:lstStyle/>
        <a:p>
          <a:endParaRPr lang="en-US"/>
        </a:p>
      </dgm:t>
    </dgm:pt>
    <dgm:pt modelId="{C3C4DF65-1532-48BA-9228-E5AA2C3B8292}" type="sibTrans" cxnId="{DD133860-3613-4338-8012-52882C3790A5}">
      <dgm:prSet/>
      <dgm:spPr/>
      <dgm:t>
        <a:bodyPr/>
        <a:lstStyle/>
        <a:p>
          <a:endParaRPr lang="en-US"/>
        </a:p>
      </dgm:t>
    </dgm:pt>
    <dgm:pt modelId="{F7D0DD73-542F-48E5-934E-547DDF1E31CE}">
      <dgm:prSet/>
      <dgm:spPr/>
      <dgm:t>
        <a:bodyPr/>
        <a:lstStyle/>
        <a:p>
          <a:r>
            <a:rPr lang="en-US"/>
            <a:t>$300 million per year for 10 years</a:t>
          </a:r>
        </a:p>
      </dgm:t>
    </dgm:pt>
    <dgm:pt modelId="{C016303A-2E9D-46E6-AF22-374CDCA59E87}" type="parTrans" cxnId="{742699FB-176F-4DDD-872A-530F3180D28E}">
      <dgm:prSet/>
      <dgm:spPr/>
      <dgm:t>
        <a:bodyPr/>
        <a:lstStyle/>
        <a:p>
          <a:endParaRPr lang="en-US"/>
        </a:p>
      </dgm:t>
    </dgm:pt>
    <dgm:pt modelId="{0FBD4809-1298-429D-9F20-9DA3302BAE6C}" type="sibTrans" cxnId="{742699FB-176F-4DDD-872A-530F3180D28E}">
      <dgm:prSet/>
      <dgm:spPr/>
      <dgm:t>
        <a:bodyPr/>
        <a:lstStyle/>
        <a:p>
          <a:endParaRPr lang="en-US"/>
        </a:p>
      </dgm:t>
    </dgm:pt>
    <dgm:pt modelId="{6818445F-6B3E-4E7F-BBC8-7CF3465997E5}">
      <dgm:prSet/>
      <dgm:spPr/>
      <dgm:t>
        <a:bodyPr/>
        <a:lstStyle/>
        <a:p>
          <a:r>
            <a:rPr lang="en-US"/>
            <a:t>Fee simple or conservation easements</a:t>
          </a:r>
        </a:p>
      </dgm:t>
    </dgm:pt>
    <dgm:pt modelId="{2965E70A-91C1-46CE-AA37-B42C4CEC074A}" type="parTrans" cxnId="{7FA7AFAF-A72C-42CD-BA2C-9317E29E636E}">
      <dgm:prSet/>
      <dgm:spPr/>
      <dgm:t>
        <a:bodyPr/>
        <a:lstStyle/>
        <a:p>
          <a:endParaRPr lang="en-US"/>
        </a:p>
      </dgm:t>
    </dgm:pt>
    <dgm:pt modelId="{F4580A94-C447-4205-B922-68B56B1B0ED1}" type="sibTrans" cxnId="{7FA7AFAF-A72C-42CD-BA2C-9317E29E636E}">
      <dgm:prSet/>
      <dgm:spPr/>
      <dgm:t>
        <a:bodyPr/>
        <a:lstStyle/>
        <a:p>
          <a:endParaRPr lang="en-US"/>
        </a:p>
      </dgm:t>
    </dgm:pt>
    <dgm:pt modelId="{F0096BD1-5E47-4111-9C6D-CBAC2AC14132}">
      <dgm:prSet/>
      <dgm:spPr/>
      <dgm:t>
        <a:bodyPr/>
        <a:lstStyle/>
        <a:p>
          <a:r>
            <a:rPr lang="en-US"/>
            <a:t>2000 – Present</a:t>
          </a:r>
        </a:p>
      </dgm:t>
    </dgm:pt>
    <dgm:pt modelId="{E078D69F-70CC-4DDA-B6C6-DA68ECDDC407}" type="parTrans" cxnId="{D7833ACB-79EB-47EA-83E7-89769B866793}">
      <dgm:prSet/>
      <dgm:spPr/>
      <dgm:t>
        <a:bodyPr/>
        <a:lstStyle/>
        <a:p>
          <a:endParaRPr lang="en-US"/>
        </a:p>
      </dgm:t>
    </dgm:pt>
    <dgm:pt modelId="{6E0F76C1-4926-40B5-94C0-2DF37247162E}" type="sibTrans" cxnId="{D7833ACB-79EB-47EA-83E7-89769B866793}">
      <dgm:prSet/>
      <dgm:spPr/>
      <dgm:t>
        <a:bodyPr/>
        <a:lstStyle/>
        <a:p>
          <a:endParaRPr lang="en-US"/>
        </a:p>
      </dgm:t>
    </dgm:pt>
    <dgm:pt modelId="{E4DB6692-63CA-45BB-9673-9F2DBEFDC26D}">
      <dgm:prSet/>
      <dgm:spPr/>
      <dgm:t>
        <a:bodyPr/>
        <a:lstStyle/>
        <a:p>
          <a:r>
            <a:rPr lang="en-US"/>
            <a:t>Florida Forever</a:t>
          </a:r>
        </a:p>
      </dgm:t>
    </dgm:pt>
    <dgm:pt modelId="{2C25E013-F287-4D1D-86DC-C0CA11B432AE}" type="parTrans" cxnId="{FC3F068F-3413-4021-B789-212480B74F91}">
      <dgm:prSet/>
      <dgm:spPr/>
      <dgm:t>
        <a:bodyPr/>
        <a:lstStyle/>
        <a:p>
          <a:endParaRPr lang="en-US"/>
        </a:p>
      </dgm:t>
    </dgm:pt>
    <dgm:pt modelId="{C6781F0C-C5A5-4061-87AE-2AF8C0C492D5}" type="sibTrans" cxnId="{FC3F068F-3413-4021-B789-212480B74F91}">
      <dgm:prSet/>
      <dgm:spPr/>
      <dgm:t>
        <a:bodyPr/>
        <a:lstStyle/>
        <a:p>
          <a:endParaRPr lang="en-US"/>
        </a:p>
      </dgm:t>
    </dgm:pt>
    <dgm:pt modelId="{F5FA8D69-B726-46A1-8790-CB940BB68C2A}">
      <dgm:prSet/>
      <dgm:spPr/>
      <dgm:t>
        <a:bodyPr/>
        <a:lstStyle/>
        <a:p>
          <a:r>
            <a:rPr lang="en-US"/>
            <a:t>Originally $300 million per year</a:t>
          </a:r>
        </a:p>
      </dgm:t>
    </dgm:pt>
    <dgm:pt modelId="{28927000-3924-4AFF-9447-C628F21F5E3F}" type="parTrans" cxnId="{0C0E8CB6-073F-429E-AEE0-4AC2D7FA71A8}">
      <dgm:prSet/>
      <dgm:spPr/>
      <dgm:t>
        <a:bodyPr/>
        <a:lstStyle/>
        <a:p>
          <a:endParaRPr lang="en-US"/>
        </a:p>
      </dgm:t>
    </dgm:pt>
    <dgm:pt modelId="{60FDC8E0-1FDA-48D4-A9E0-52D0356C5284}" type="sibTrans" cxnId="{0C0E8CB6-073F-429E-AEE0-4AC2D7FA71A8}">
      <dgm:prSet/>
      <dgm:spPr/>
      <dgm:t>
        <a:bodyPr/>
        <a:lstStyle/>
        <a:p>
          <a:endParaRPr lang="en-US"/>
        </a:p>
      </dgm:t>
    </dgm:pt>
    <dgm:pt modelId="{500A26C9-08B4-4142-BDA4-BF6DA8664C46}">
      <dgm:prSet/>
      <dgm:spPr/>
      <dgm:t>
        <a:bodyPr/>
        <a:lstStyle/>
        <a:p>
          <a:r>
            <a:rPr lang="en-US"/>
            <a:t>Fee simple or conservation easements</a:t>
          </a:r>
        </a:p>
      </dgm:t>
    </dgm:pt>
    <dgm:pt modelId="{B85EA4BA-5975-407D-84F1-02B67E6E42BF}" type="parTrans" cxnId="{35489928-829D-45B5-998A-8AB2CBE64C8F}">
      <dgm:prSet/>
      <dgm:spPr/>
      <dgm:t>
        <a:bodyPr/>
        <a:lstStyle/>
        <a:p>
          <a:endParaRPr lang="en-US"/>
        </a:p>
      </dgm:t>
    </dgm:pt>
    <dgm:pt modelId="{18BF2C03-798B-42EA-B981-5D8B822997CC}" type="sibTrans" cxnId="{35489928-829D-45B5-998A-8AB2CBE64C8F}">
      <dgm:prSet/>
      <dgm:spPr/>
      <dgm:t>
        <a:bodyPr/>
        <a:lstStyle/>
        <a:p>
          <a:endParaRPr lang="en-US"/>
        </a:p>
      </dgm:t>
    </dgm:pt>
    <dgm:pt modelId="{AAC8B785-3376-4228-8F29-19C35E1B8CB8}">
      <dgm:prSet/>
      <dgm:spPr/>
      <dgm:t>
        <a:bodyPr/>
        <a:lstStyle/>
        <a:p>
          <a:r>
            <a:rPr lang="en-US"/>
            <a:t>2008 – Present</a:t>
          </a:r>
        </a:p>
      </dgm:t>
    </dgm:pt>
    <dgm:pt modelId="{00AB9969-EB14-470A-B1A8-BA1CBC45DE43}" type="parTrans" cxnId="{DA560790-05F0-46BA-8B41-9E77E0278151}">
      <dgm:prSet/>
      <dgm:spPr/>
      <dgm:t>
        <a:bodyPr/>
        <a:lstStyle/>
        <a:p>
          <a:endParaRPr lang="en-US"/>
        </a:p>
      </dgm:t>
    </dgm:pt>
    <dgm:pt modelId="{D2AF0B20-BEC6-4C5A-8A00-F7E49026304A}" type="sibTrans" cxnId="{DA560790-05F0-46BA-8B41-9E77E0278151}">
      <dgm:prSet/>
      <dgm:spPr/>
      <dgm:t>
        <a:bodyPr/>
        <a:lstStyle/>
        <a:p>
          <a:endParaRPr lang="en-US"/>
        </a:p>
      </dgm:t>
    </dgm:pt>
    <dgm:pt modelId="{0BB55BA0-75B9-4089-AD01-2C504C4370AF}">
      <dgm:prSet/>
      <dgm:spPr/>
      <dgm:t>
        <a:bodyPr/>
        <a:lstStyle/>
        <a:p>
          <a:r>
            <a:rPr lang="en-US" dirty="0"/>
            <a:t>Rural &amp; Family Lands Protection Program</a:t>
          </a:r>
        </a:p>
      </dgm:t>
    </dgm:pt>
    <dgm:pt modelId="{AFFB7127-EB71-465E-A2A7-42BC768F6807}" type="parTrans" cxnId="{A7DE2B73-5B54-46E8-86E0-8B52D7CC59D9}">
      <dgm:prSet/>
      <dgm:spPr/>
      <dgm:t>
        <a:bodyPr/>
        <a:lstStyle/>
        <a:p>
          <a:endParaRPr lang="en-US"/>
        </a:p>
      </dgm:t>
    </dgm:pt>
    <dgm:pt modelId="{F7FB00B5-3828-4C37-9314-B70CD9E91FC0}" type="sibTrans" cxnId="{A7DE2B73-5B54-46E8-86E0-8B52D7CC59D9}">
      <dgm:prSet/>
      <dgm:spPr/>
      <dgm:t>
        <a:bodyPr/>
        <a:lstStyle/>
        <a:p>
          <a:endParaRPr lang="en-US"/>
        </a:p>
      </dgm:t>
    </dgm:pt>
    <dgm:pt modelId="{B4CE8BC1-0631-4C32-8413-86DB62EAE3F0}">
      <dgm:prSet/>
      <dgm:spPr/>
      <dgm:t>
        <a:bodyPr/>
        <a:lstStyle/>
        <a:p>
          <a:r>
            <a:rPr lang="en-US" dirty="0"/>
            <a:t>Variety of USDA conservation easement programs</a:t>
          </a:r>
        </a:p>
      </dgm:t>
    </dgm:pt>
    <dgm:pt modelId="{C9EC5B76-525B-46B3-8965-4B3F8141A2E6}" type="parTrans" cxnId="{9AAADF97-8FD7-4CF2-84FE-BC0891DA94C6}">
      <dgm:prSet/>
      <dgm:spPr/>
      <dgm:t>
        <a:bodyPr/>
        <a:lstStyle/>
        <a:p>
          <a:endParaRPr lang="en-US"/>
        </a:p>
      </dgm:t>
    </dgm:pt>
    <dgm:pt modelId="{8B32441E-F474-4EB5-820A-E1B35C786977}" type="sibTrans" cxnId="{9AAADF97-8FD7-4CF2-84FE-BC0891DA94C6}">
      <dgm:prSet/>
      <dgm:spPr/>
      <dgm:t>
        <a:bodyPr/>
        <a:lstStyle/>
        <a:p>
          <a:endParaRPr lang="en-US"/>
        </a:p>
      </dgm:t>
    </dgm:pt>
    <dgm:pt modelId="{7ECFF3C9-EF91-443A-9DF0-E31E885F697B}">
      <dgm:prSet/>
      <dgm:spPr/>
      <dgm:t>
        <a:bodyPr/>
        <a:lstStyle/>
        <a:p>
          <a:r>
            <a:rPr lang="en-US"/>
            <a:t>US Forest Service, US Fish &amp; Wildlife Service</a:t>
          </a:r>
        </a:p>
      </dgm:t>
    </dgm:pt>
    <dgm:pt modelId="{B06421DF-AE0B-4B4E-B38C-851D4EECD382}" type="parTrans" cxnId="{598634AB-F488-4099-8A7E-37A510E0CF7C}">
      <dgm:prSet/>
      <dgm:spPr/>
      <dgm:t>
        <a:bodyPr/>
        <a:lstStyle/>
        <a:p>
          <a:endParaRPr lang="en-US"/>
        </a:p>
      </dgm:t>
    </dgm:pt>
    <dgm:pt modelId="{A65638F5-A3B0-4125-9EDC-ED79F4854D7F}" type="sibTrans" cxnId="{598634AB-F488-4099-8A7E-37A510E0CF7C}">
      <dgm:prSet/>
      <dgm:spPr/>
      <dgm:t>
        <a:bodyPr/>
        <a:lstStyle/>
        <a:p>
          <a:endParaRPr lang="en-US"/>
        </a:p>
      </dgm:t>
    </dgm:pt>
    <dgm:pt modelId="{EEEAFB66-6F4B-417B-B7F2-64D236474DF5}" type="pres">
      <dgm:prSet presAssocID="{B50E545E-D55B-4915-AF0D-71489C293B5A}" presName="Name0" presStyleCnt="0">
        <dgm:presLayoutVars>
          <dgm:animLvl val="lvl"/>
          <dgm:resizeHandles val="exact"/>
        </dgm:presLayoutVars>
      </dgm:prSet>
      <dgm:spPr/>
    </dgm:pt>
    <dgm:pt modelId="{1C94917E-8861-4B81-956D-063ED5E51C88}" type="pres">
      <dgm:prSet presAssocID="{31DBD463-799B-4D3C-91DE-5E39A837D08D}" presName="composite" presStyleCnt="0"/>
      <dgm:spPr/>
    </dgm:pt>
    <dgm:pt modelId="{4396049B-D150-40EF-A558-D7C874B65F13}" type="pres">
      <dgm:prSet presAssocID="{31DBD463-799B-4D3C-91DE-5E39A837D08D}" presName="L" presStyleLbl="solidFgAcc1" presStyleIdx="0" presStyleCnt="3">
        <dgm:presLayoutVars>
          <dgm:chMax val="0"/>
          <dgm:chPref val="0"/>
        </dgm:presLayoutVars>
      </dgm:prSet>
      <dgm:spPr/>
    </dgm:pt>
    <dgm:pt modelId="{91B2502F-94BD-4E75-BC2F-95FDB7905146}" type="pres">
      <dgm:prSet presAssocID="{31DBD463-799B-4D3C-91DE-5E39A837D08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07AEF3F-1E04-40C0-9656-AA4B5D552C9A}" type="pres">
      <dgm:prSet presAssocID="{31DBD463-799B-4D3C-91DE-5E39A837D08D}" presName="desTx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99F23481-2548-4FA3-80FE-AF48277EA306}" type="pres">
      <dgm:prSet presAssocID="{31DBD463-799B-4D3C-91DE-5E39A837D08D}" presName="EmptyPlaceHolder" presStyleCnt="0"/>
      <dgm:spPr/>
    </dgm:pt>
    <dgm:pt modelId="{1658B79B-BB62-4F53-8030-2BEADFCD2D04}" type="pres">
      <dgm:prSet presAssocID="{6DAAE942-AA4F-46E7-851E-C9D179653BB9}" presName="space" presStyleCnt="0"/>
      <dgm:spPr/>
    </dgm:pt>
    <dgm:pt modelId="{6EB3FED5-5245-4CB3-BC21-1C6EF8E2E384}" type="pres">
      <dgm:prSet presAssocID="{F0096BD1-5E47-4111-9C6D-CBAC2AC14132}" presName="composite" presStyleCnt="0"/>
      <dgm:spPr/>
    </dgm:pt>
    <dgm:pt modelId="{60EF7E39-03FD-41DC-9968-98F9A50986D1}" type="pres">
      <dgm:prSet presAssocID="{F0096BD1-5E47-4111-9C6D-CBAC2AC14132}" presName="L" presStyleLbl="solidFgAcc1" presStyleIdx="1" presStyleCnt="3">
        <dgm:presLayoutVars>
          <dgm:chMax val="0"/>
          <dgm:chPref val="0"/>
        </dgm:presLayoutVars>
      </dgm:prSet>
      <dgm:spPr/>
    </dgm:pt>
    <dgm:pt modelId="{150D0ACC-D147-4F1F-A11D-9696A8C5A5A1}" type="pres">
      <dgm:prSet presAssocID="{F0096BD1-5E47-4111-9C6D-CBAC2AC1413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529EA86-26A0-46A7-AC6C-3198E7DC2995}" type="pres">
      <dgm:prSet presAssocID="{F0096BD1-5E47-4111-9C6D-CBAC2AC14132}" presName="desTx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D4457F5-99CA-4C83-9E41-65DA58010316}" type="pres">
      <dgm:prSet presAssocID="{F0096BD1-5E47-4111-9C6D-CBAC2AC14132}" presName="EmptyPlaceHolder" presStyleCnt="0"/>
      <dgm:spPr/>
    </dgm:pt>
    <dgm:pt modelId="{BF5B1C5B-105F-4948-A463-71C98F6CF217}" type="pres">
      <dgm:prSet presAssocID="{6E0F76C1-4926-40B5-94C0-2DF37247162E}" presName="space" presStyleCnt="0"/>
      <dgm:spPr/>
    </dgm:pt>
    <dgm:pt modelId="{F7DE5458-5DB1-44BB-86E9-D05F1008121F}" type="pres">
      <dgm:prSet presAssocID="{AAC8B785-3376-4228-8F29-19C35E1B8CB8}" presName="composite" presStyleCnt="0"/>
      <dgm:spPr/>
    </dgm:pt>
    <dgm:pt modelId="{B9C3D2A8-E6CA-4010-80D2-5B6DAE60672C}" type="pres">
      <dgm:prSet presAssocID="{AAC8B785-3376-4228-8F29-19C35E1B8CB8}" presName="L" presStyleLbl="solidFgAcc1" presStyleIdx="2" presStyleCnt="3">
        <dgm:presLayoutVars>
          <dgm:chMax val="0"/>
          <dgm:chPref val="0"/>
        </dgm:presLayoutVars>
      </dgm:prSet>
      <dgm:spPr/>
    </dgm:pt>
    <dgm:pt modelId="{9E0A91CC-39F6-49CE-A7D0-4AF39DE37DC8}" type="pres">
      <dgm:prSet presAssocID="{AAC8B785-3376-4228-8F29-19C35E1B8CB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DEEA2A8-CC56-45AB-81CD-1CD0DF4C6587}" type="pres">
      <dgm:prSet presAssocID="{AAC8B785-3376-4228-8F29-19C35E1B8CB8}" presName="des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61B5678-48E9-49F1-8A09-AD71CBD2D5CB}" type="pres">
      <dgm:prSet presAssocID="{AAC8B785-3376-4228-8F29-19C35E1B8CB8}" presName="EmptyPlaceHolder" presStyleCnt="0"/>
      <dgm:spPr/>
    </dgm:pt>
  </dgm:ptLst>
  <dgm:cxnLst>
    <dgm:cxn modelId="{8CE65F0A-2F7C-4E10-A91C-29ED0D077FFA}" type="presOf" srcId="{31DBD463-799B-4D3C-91DE-5E39A837D08D}" destId="{91B2502F-94BD-4E75-BC2F-95FDB7905146}" srcOrd="0" destOrd="0" presId="urn:microsoft.com/office/officeart/2016/7/layout/AccentHomeChevronProcess"/>
    <dgm:cxn modelId="{967D5515-AB25-499A-9A07-CBF1227CFDE4}" type="presOf" srcId="{F0096BD1-5E47-4111-9C6D-CBAC2AC14132}" destId="{150D0ACC-D147-4F1F-A11D-9696A8C5A5A1}" srcOrd="0" destOrd="0" presId="urn:microsoft.com/office/officeart/2016/7/layout/AccentHomeChevronProcess"/>
    <dgm:cxn modelId="{795A1B16-CC7F-47DE-809C-4A7B59B41E3D}" type="presOf" srcId="{AAC8B785-3376-4228-8F29-19C35E1B8CB8}" destId="{9E0A91CC-39F6-49CE-A7D0-4AF39DE37DC8}" srcOrd="0" destOrd="0" presId="urn:microsoft.com/office/officeart/2016/7/layout/AccentHomeChevronProcess"/>
    <dgm:cxn modelId="{35489928-829D-45B5-998A-8AB2CBE64C8F}" srcId="{E4DB6692-63CA-45BB-9673-9F2DBEFDC26D}" destId="{500A26C9-08B4-4142-BDA4-BF6DA8664C46}" srcOrd="1" destOrd="0" parTransId="{B85EA4BA-5975-407D-84F1-02B67E6E42BF}" sibTransId="{18BF2C03-798B-42EA-B981-5D8B822997CC}"/>
    <dgm:cxn modelId="{DD133860-3613-4338-8012-52882C3790A5}" srcId="{31DBD463-799B-4D3C-91DE-5E39A837D08D}" destId="{1C0B7CD3-CE1E-4ABD-AD46-CFD22D32FE39}" srcOrd="0" destOrd="0" parTransId="{59199B09-A717-4D20-8CCB-849176427788}" sibTransId="{C3C4DF65-1532-48BA-9228-E5AA2C3B8292}"/>
    <dgm:cxn modelId="{DC3CC66E-4843-4AD5-BEBE-FBF3B64C541C}" type="presOf" srcId="{F7D0DD73-542F-48E5-934E-547DDF1E31CE}" destId="{307AEF3F-1E04-40C0-9656-AA4B5D552C9A}" srcOrd="0" destOrd="1" presId="urn:microsoft.com/office/officeart/2016/7/layout/AccentHomeChevronProcess"/>
    <dgm:cxn modelId="{75305C70-008D-4B42-96D7-CE6DB38EE862}" type="presOf" srcId="{B50E545E-D55B-4915-AF0D-71489C293B5A}" destId="{EEEAFB66-6F4B-417B-B7F2-64D236474DF5}" srcOrd="0" destOrd="0" presId="urn:microsoft.com/office/officeart/2016/7/layout/AccentHomeChevronProcess"/>
    <dgm:cxn modelId="{A7DE2B73-5B54-46E8-86E0-8B52D7CC59D9}" srcId="{AAC8B785-3376-4228-8F29-19C35E1B8CB8}" destId="{0BB55BA0-75B9-4089-AD01-2C504C4370AF}" srcOrd="0" destOrd="0" parTransId="{AFFB7127-EB71-465E-A2A7-42BC768F6807}" sibTransId="{F7FB00B5-3828-4C37-9314-B70CD9E91FC0}"/>
    <dgm:cxn modelId="{FC3F068F-3413-4021-B789-212480B74F91}" srcId="{F0096BD1-5E47-4111-9C6D-CBAC2AC14132}" destId="{E4DB6692-63CA-45BB-9673-9F2DBEFDC26D}" srcOrd="0" destOrd="0" parTransId="{2C25E013-F287-4D1D-86DC-C0CA11B432AE}" sibTransId="{C6781F0C-C5A5-4061-87AE-2AF8C0C492D5}"/>
    <dgm:cxn modelId="{DA560790-05F0-46BA-8B41-9E77E0278151}" srcId="{B50E545E-D55B-4915-AF0D-71489C293B5A}" destId="{AAC8B785-3376-4228-8F29-19C35E1B8CB8}" srcOrd="2" destOrd="0" parTransId="{00AB9969-EB14-470A-B1A8-BA1CBC45DE43}" sibTransId="{D2AF0B20-BEC6-4C5A-8A00-F7E49026304A}"/>
    <dgm:cxn modelId="{9AAADF97-8FD7-4CF2-84FE-BC0891DA94C6}" srcId="{AAC8B785-3376-4228-8F29-19C35E1B8CB8}" destId="{B4CE8BC1-0631-4C32-8413-86DB62EAE3F0}" srcOrd="1" destOrd="0" parTransId="{C9EC5B76-525B-46B3-8965-4B3F8141A2E6}" sibTransId="{8B32441E-F474-4EB5-820A-E1B35C786977}"/>
    <dgm:cxn modelId="{76D05D98-229E-4817-B42C-B7D3B2F20B26}" srcId="{B50E545E-D55B-4915-AF0D-71489C293B5A}" destId="{31DBD463-799B-4D3C-91DE-5E39A837D08D}" srcOrd="0" destOrd="0" parTransId="{0FE06F0D-08B3-4A89-AFDE-44F87FABE370}" sibTransId="{6DAAE942-AA4F-46E7-851E-C9D179653BB9}"/>
    <dgm:cxn modelId="{53E0B8A7-F870-44FD-9B4E-D98A35D21867}" type="presOf" srcId="{7ECFF3C9-EF91-443A-9DF0-E31E885F697B}" destId="{EDEEA2A8-CC56-45AB-81CD-1CD0DF4C6587}" srcOrd="0" destOrd="2" presId="urn:microsoft.com/office/officeart/2016/7/layout/AccentHomeChevronProcess"/>
    <dgm:cxn modelId="{598634AB-F488-4099-8A7E-37A510E0CF7C}" srcId="{AAC8B785-3376-4228-8F29-19C35E1B8CB8}" destId="{7ECFF3C9-EF91-443A-9DF0-E31E885F697B}" srcOrd="2" destOrd="0" parTransId="{B06421DF-AE0B-4B4E-B38C-851D4EECD382}" sibTransId="{A65638F5-A3B0-4125-9EDC-ED79F4854D7F}"/>
    <dgm:cxn modelId="{7FA7AFAF-A72C-42CD-BA2C-9317E29E636E}" srcId="{1C0B7CD3-CE1E-4ABD-AD46-CFD22D32FE39}" destId="{6818445F-6B3E-4E7F-BBC8-7CF3465997E5}" srcOrd="1" destOrd="0" parTransId="{2965E70A-91C1-46CE-AA37-B42C4CEC074A}" sibTransId="{F4580A94-C447-4205-B922-68B56B1B0ED1}"/>
    <dgm:cxn modelId="{0C0E8CB6-073F-429E-AEE0-4AC2D7FA71A8}" srcId="{E4DB6692-63CA-45BB-9673-9F2DBEFDC26D}" destId="{F5FA8D69-B726-46A1-8790-CB940BB68C2A}" srcOrd="0" destOrd="0" parTransId="{28927000-3924-4AFF-9447-C628F21F5E3F}" sibTransId="{60FDC8E0-1FDA-48D4-A9E0-52D0356C5284}"/>
    <dgm:cxn modelId="{331770C1-4979-4E30-A65D-9CF264C2AAA2}" type="presOf" srcId="{6818445F-6B3E-4E7F-BBC8-7CF3465997E5}" destId="{307AEF3F-1E04-40C0-9656-AA4B5D552C9A}" srcOrd="0" destOrd="2" presId="urn:microsoft.com/office/officeart/2016/7/layout/AccentHomeChevronProcess"/>
    <dgm:cxn modelId="{F2D025C4-785C-4E11-A641-E9D932453EE3}" type="presOf" srcId="{500A26C9-08B4-4142-BDA4-BF6DA8664C46}" destId="{9529EA86-26A0-46A7-AC6C-3198E7DC2995}" srcOrd="0" destOrd="2" presId="urn:microsoft.com/office/officeart/2016/7/layout/AccentHomeChevronProcess"/>
    <dgm:cxn modelId="{D7833ACB-79EB-47EA-83E7-89769B866793}" srcId="{B50E545E-D55B-4915-AF0D-71489C293B5A}" destId="{F0096BD1-5E47-4111-9C6D-CBAC2AC14132}" srcOrd="1" destOrd="0" parTransId="{E078D69F-70CC-4DDA-B6C6-DA68ECDDC407}" sibTransId="{6E0F76C1-4926-40B5-94C0-2DF37247162E}"/>
    <dgm:cxn modelId="{2B75BDCC-074B-445D-9DBD-2031FE7A15EF}" type="presOf" srcId="{0BB55BA0-75B9-4089-AD01-2C504C4370AF}" destId="{EDEEA2A8-CC56-45AB-81CD-1CD0DF4C6587}" srcOrd="0" destOrd="0" presId="urn:microsoft.com/office/officeart/2016/7/layout/AccentHomeChevronProcess"/>
    <dgm:cxn modelId="{3D7F67D1-B041-4732-A2E2-3B13511EED0E}" type="presOf" srcId="{1C0B7CD3-CE1E-4ABD-AD46-CFD22D32FE39}" destId="{307AEF3F-1E04-40C0-9656-AA4B5D552C9A}" srcOrd="0" destOrd="0" presId="urn:microsoft.com/office/officeart/2016/7/layout/AccentHomeChevronProcess"/>
    <dgm:cxn modelId="{0EF8AEE0-5643-4439-A700-0F203D5B1C20}" type="presOf" srcId="{B4CE8BC1-0631-4C32-8413-86DB62EAE3F0}" destId="{EDEEA2A8-CC56-45AB-81CD-1CD0DF4C6587}" srcOrd="0" destOrd="1" presId="urn:microsoft.com/office/officeart/2016/7/layout/AccentHomeChevronProcess"/>
    <dgm:cxn modelId="{C50D9AE9-852C-459B-8848-0980548A7AF5}" type="presOf" srcId="{E4DB6692-63CA-45BB-9673-9F2DBEFDC26D}" destId="{9529EA86-26A0-46A7-AC6C-3198E7DC2995}" srcOrd="0" destOrd="0" presId="urn:microsoft.com/office/officeart/2016/7/layout/AccentHomeChevronProcess"/>
    <dgm:cxn modelId="{742699FB-176F-4DDD-872A-530F3180D28E}" srcId="{1C0B7CD3-CE1E-4ABD-AD46-CFD22D32FE39}" destId="{F7D0DD73-542F-48E5-934E-547DDF1E31CE}" srcOrd="0" destOrd="0" parTransId="{C016303A-2E9D-46E6-AF22-374CDCA59E87}" sibTransId="{0FBD4809-1298-429D-9F20-9DA3302BAE6C}"/>
    <dgm:cxn modelId="{D4703FFE-0162-4BCA-B12D-15D025DA4F31}" type="presOf" srcId="{F5FA8D69-B726-46A1-8790-CB940BB68C2A}" destId="{9529EA86-26A0-46A7-AC6C-3198E7DC2995}" srcOrd="0" destOrd="1" presId="urn:microsoft.com/office/officeart/2016/7/layout/AccentHomeChevronProcess"/>
    <dgm:cxn modelId="{4D203FDB-F781-4406-AFEF-51182CAC9FD7}" type="presParOf" srcId="{EEEAFB66-6F4B-417B-B7F2-64D236474DF5}" destId="{1C94917E-8861-4B81-956D-063ED5E51C88}" srcOrd="0" destOrd="0" presId="urn:microsoft.com/office/officeart/2016/7/layout/AccentHomeChevronProcess"/>
    <dgm:cxn modelId="{96520303-8728-4B0B-80AB-11A37646A9EF}" type="presParOf" srcId="{1C94917E-8861-4B81-956D-063ED5E51C88}" destId="{4396049B-D150-40EF-A558-D7C874B65F13}" srcOrd="0" destOrd="0" presId="urn:microsoft.com/office/officeart/2016/7/layout/AccentHomeChevronProcess"/>
    <dgm:cxn modelId="{EBC3A9BC-721D-4880-BF44-ED547129321B}" type="presParOf" srcId="{1C94917E-8861-4B81-956D-063ED5E51C88}" destId="{91B2502F-94BD-4E75-BC2F-95FDB7905146}" srcOrd="1" destOrd="0" presId="urn:microsoft.com/office/officeart/2016/7/layout/AccentHomeChevronProcess"/>
    <dgm:cxn modelId="{8D428E6C-DF54-461B-A577-911AAE769298}" type="presParOf" srcId="{1C94917E-8861-4B81-956D-063ED5E51C88}" destId="{307AEF3F-1E04-40C0-9656-AA4B5D552C9A}" srcOrd="2" destOrd="0" presId="urn:microsoft.com/office/officeart/2016/7/layout/AccentHomeChevronProcess"/>
    <dgm:cxn modelId="{201CE98C-887D-4238-BD0D-B464C12C7C09}" type="presParOf" srcId="{1C94917E-8861-4B81-956D-063ED5E51C88}" destId="{99F23481-2548-4FA3-80FE-AF48277EA306}" srcOrd="3" destOrd="0" presId="urn:microsoft.com/office/officeart/2016/7/layout/AccentHomeChevronProcess"/>
    <dgm:cxn modelId="{AEA9AA78-288C-40D7-8A10-57E0DFC3040B}" type="presParOf" srcId="{EEEAFB66-6F4B-417B-B7F2-64D236474DF5}" destId="{1658B79B-BB62-4F53-8030-2BEADFCD2D04}" srcOrd="1" destOrd="0" presId="urn:microsoft.com/office/officeart/2016/7/layout/AccentHomeChevronProcess"/>
    <dgm:cxn modelId="{07791983-D429-455E-8CB6-2AEBF0DE0A26}" type="presParOf" srcId="{EEEAFB66-6F4B-417B-B7F2-64D236474DF5}" destId="{6EB3FED5-5245-4CB3-BC21-1C6EF8E2E384}" srcOrd="2" destOrd="0" presId="urn:microsoft.com/office/officeart/2016/7/layout/AccentHomeChevronProcess"/>
    <dgm:cxn modelId="{2C6FE125-D288-4ECA-84F7-845B3DFA752B}" type="presParOf" srcId="{6EB3FED5-5245-4CB3-BC21-1C6EF8E2E384}" destId="{60EF7E39-03FD-41DC-9968-98F9A50986D1}" srcOrd="0" destOrd="0" presId="urn:microsoft.com/office/officeart/2016/7/layout/AccentHomeChevronProcess"/>
    <dgm:cxn modelId="{4CE534CA-CA03-47FD-826A-13699246412D}" type="presParOf" srcId="{6EB3FED5-5245-4CB3-BC21-1C6EF8E2E384}" destId="{150D0ACC-D147-4F1F-A11D-9696A8C5A5A1}" srcOrd="1" destOrd="0" presId="urn:microsoft.com/office/officeart/2016/7/layout/AccentHomeChevronProcess"/>
    <dgm:cxn modelId="{4E3B142A-A8B8-4F92-AC61-E39AF7DBCD50}" type="presParOf" srcId="{6EB3FED5-5245-4CB3-BC21-1C6EF8E2E384}" destId="{9529EA86-26A0-46A7-AC6C-3198E7DC2995}" srcOrd="2" destOrd="0" presId="urn:microsoft.com/office/officeart/2016/7/layout/AccentHomeChevronProcess"/>
    <dgm:cxn modelId="{1C46075F-4D62-4F26-A3E0-1F06335FB517}" type="presParOf" srcId="{6EB3FED5-5245-4CB3-BC21-1C6EF8E2E384}" destId="{5D4457F5-99CA-4C83-9E41-65DA58010316}" srcOrd="3" destOrd="0" presId="urn:microsoft.com/office/officeart/2016/7/layout/AccentHomeChevronProcess"/>
    <dgm:cxn modelId="{C97A8572-D582-488A-AB92-0C14E5AA2710}" type="presParOf" srcId="{EEEAFB66-6F4B-417B-B7F2-64D236474DF5}" destId="{BF5B1C5B-105F-4948-A463-71C98F6CF217}" srcOrd="3" destOrd="0" presId="urn:microsoft.com/office/officeart/2016/7/layout/AccentHomeChevronProcess"/>
    <dgm:cxn modelId="{93FCF400-325E-44FD-AD3B-B88B1D3A7D5B}" type="presParOf" srcId="{EEEAFB66-6F4B-417B-B7F2-64D236474DF5}" destId="{F7DE5458-5DB1-44BB-86E9-D05F1008121F}" srcOrd="4" destOrd="0" presId="urn:microsoft.com/office/officeart/2016/7/layout/AccentHomeChevronProcess"/>
    <dgm:cxn modelId="{198768FC-DB3E-4FE5-BFB8-A988604F8825}" type="presParOf" srcId="{F7DE5458-5DB1-44BB-86E9-D05F1008121F}" destId="{B9C3D2A8-E6CA-4010-80D2-5B6DAE60672C}" srcOrd="0" destOrd="0" presId="urn:microsoft.com/office/officeart/2016/7/layout/AccentHomeChevronProcess"/>
    <dgm:cxn modelId="{3DEB12CA-4C84-4EED-8804-8F008D7FDE9C}" type="presParOf" srcId="{F7DE5458-5DB1-44BB-86E9-D05F1008121F}" destId="{9E0A91CC-39F6-49CE-A7D0-4AF39DE37DC8}" srcOrd="1" destOrd="0" presId="urn:microsoft.com/office/officeart/2016/7/layout/AccentHomeChevronProcess"/>
    <dgm:cxn modelId="{A91A2DD0-0F45-4B0E-9171-6CE37D103686}" type="presParOf" srcId="{F7DE5458-5DB1-44BB-86E9-D05F1008121F}" destId="{EDEEA2A8-CC56-45AB-81CD-1CD0DF4C6587}" srcOrd="2" destOrd="0" presId="urn:microsoft.com/office/officeart/2016/7/layout/AccentHomeChevronProcess"/>
    <dgm:cxn modelId="{A12CBA32-AE89-45D2-A475-9A6A27AD5EA1}" type="presParOf" srcId="{F7DE5458-5DB1-44BB-86E9-D05F1008121F}" destId="{961B5678-48E9-49F1-8A09-AD71CBD2D5CB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6049B-D150-40EF-A558-D7C874B65F13}">
      <dsp:nvSpPr>
        <dsp:cNvPr id="0" name=""/>
        <dsp:cNvSpPr/>
      </dsp:nvSpPr>
      <dsp:spPr>
        <a:xfrm rot="5400000">
          <a:off x="-813786" y="1628104"/>
          <a:ext cx="1825395" cy="19176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2502F-94BD-4E75-BC2F-95FDB7905146}">
      <dsp:nvSpPr>
        <dsp:cNvPr id="0" name=""/>
        <dsp:cNvSpPr/>
      </dsp:nvSpPr>
      <dsp:spPr>
        <a:xfrm>
          <a:off x="3030" y="2636682"/>
          <a:ext cx="2397007" cy="608465"/>
        </a:xfrm>
        <a:prstGeom prst="homePlate">
          <a:avLst>
            <a:gd name="adj" fmla="val 2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Georgia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2026 Allocation-$33M</a:t>
          </a:r>
        </a:p>
      </dsp:txBody>
      <dsp:txXfrm>
        <a:off x="3030" y="2636682"/>
        <a:ext cx="2320949" cy="608465"/>
      </dsp:txXfrm>
    </dsp:sp>
    <dsp:sp modelId="{307AEF3F-1E04-40C0-9656-AA4B5D552C9A}">
      <dsp:nvSpPr>
        <dsp:cNvPr id="0" name=""/>
        <dsp:cNvSpPr/>
      </dsp:nvSpPr>
      <dsp:spPr>
        <a:xfrm>
          <a:off x="194791" y="926343"/>
          <a:ext cx="1946370" cy="1371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kern="1200" dirty="0"/>
            <a:t>Georgia Outdoor Stewardship Act (GOSA)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kern="1200" dirty="0"/>
            <a:t>Georgia Land Conservation Program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kern="1200" dirty="0"/>
            <a:t>Georgia Conservation Tax Credit Program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kern="1200" dirty="0"/>
            <a:t>Georgia Farmland Conservation Fund Program</a:t>
          </a:r>
        </a:p>
      </dsp:txBody>
      <dsp:txXfrm>
        <a:off x="194791" y="926343"/>
        <a:ext cx="1946370" cy="1371782"/>
      </dsp:txXfrm>
    </dsp:sp>
    <dsp:sp modelId="{60EF7E39-03FD-41DC-9968-98F9A50986D1}">
      <dsp:nvSpPr>
        <dsp:cNvPr id="0" name=""/>
        <dsp:cNvSpPr/>
      </dsp:nvSpPr>
      <dsp:spPr>
        <a:xfrm rot="5400000">
          <a:off x="1511310" y="1628104"/>
          <a:ext cx="1825395" cy="19176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3655316"/>
              <a:satOff val="397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D0ACC-D147-4F1F-A11D-9696A8C5A5A1}">
      <dsp:nvSpPr>
        <dsp:cNvPr id="0" name=""/>
        <dsp:cNvSpPr/>
      </dsp:nvSpPr>
      <dsp:spPr>
        <a:xfrm>
          <a:off x="2328128" y="2636682"/>
          <a:ext cx="2397007" cy="608465"/>
        </a:xfrm>
        <a:prstGeom prst="chevron">
          <a:avLst>
            <a:gd name="adj" fmla="val 25000"/>
          </a:avLst>
        </a:prstGeom>
        <a:solidFill>
          <a:schemeClr val="accent5">
            <a:hueOff val="3655316"/>
            <a:satOff val="397"/>
            <a:lumOff val="-1"/>
            <a:alphaOff val="0"/>
          </a:schemeClr>
        </a:solidFill>
        <a:ln w="19050" cap="rnd" cmpd="sng" algn="ctr">
          <a:solidFill>
            <a:schemeClr val="accent5">
              <a:hueOff val="3655316"/>
              <a:satOff val="397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Tennessee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2025 balance $25M</a:t>
          </a:r>
        </a:p>
      </dsp:txBody>
      <dsp:txXfrm>
        <a:off x="2480244" y="2636682"/>
        <a:ext cx="2092775" cy="608465"/>
      </dsp:txXfrm>
    </dsp:sp>
    <dsp:sp modelId="{9529EA86-26A0-46A7-AC6C-3198E7DC2995}">
      <dsp:nvSpPr>
        <dsp:cNvPr id="0" name=""/>
        <dsp:cNvSpPr/>
      </dsp:nvSpPr>
      <dsp:spPr>
        <a:xfrm>
          <a:off x="2519888" y="926343"/>
          <a:ext cx="1946370" cy="1371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Tennessee Wildlife Resources Agency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Tennessee Heritage Conservation Trust Fund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Tennessee Wetlands Acquisition Fund</a:t>
          </a:r>
        </a:p>
      </dsp:txBody>
      <dsp:txXfrm>
        <a:off x="2519888" y="926343"/>
        <a:ext cx="1946370" cy="1371782"/>
      </dsp:txXfrm>
    </dsp:sp>
    <dsp:sp modelId="{B9C3D2A8-E6CA-4010-80D2-5B6DAE60672C}">
      <dsp:nvSpPr>
        <dsp:cNvPr id="0" name=""/>
        <dsp:cNvSpPr/>
      </dsp:nvSpPr>
      <dsp:spPr>
        <a:xfrm rot="5400000">
          <a:off x="3836408" y="1628104"/>
          <a:ext cx="1825395" cy="19176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7310632"/>
              <a:satOff val="795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A91CC-39F6-49CE-A7D0-4AF39DE37DC8}">
      <dsp:nvSpPr>
        <dsp:cNvPr id="0" name=""/>
        <dsp:cNvSpPr/>
      </dsp:nvSpPr>
      <dsp:spPr>
        <a:xfrm>
          <a:off x="4653225" y="2636682"/>
          <a:ext cx="2397007" cy="608465"/>
        </a:xfrm>
        <a:prstGeom prst="chevron">
          <a:avLst>
            <a:gd name="adj" fmla="val 25000"/>
          </a:avLst>
        </a:prstGeom>
        <a:solidFill>
          <a:schemeClr val="accent5">
            <a:hueOff val="7310632"/>
            <a:satOff val="795"/>
            <a:lumOff val="-1"/>
            <a:alphaOff val="0"/>
          </a:schemeClr>
        </a:solidFill>
        <a:ln w="19050" cap="rnd" cmpd="sng" algn="ctr">
          <a:solidFill>
            <a:schemeClr val="accent5">
              <a:hueOff val="7310632"/>
              <a:satOff val="795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Alabama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Annual-$15M</a:t>
          </a:r>
        </a:p>
      </dsp:txBody>
      <dsp:txXfrm>
        <a:off x="4805341" y="2636682"/>
        <a:ext cx="2092775" cy="608465"/>
      </dsp:txXfrm>
    </dsp:sp>
    <dsp:sp modelId="{EDEEA2A8-CC56-45AB-81CD-1CD0DF4C6587}">
      <dsp:nvSpPr>
        <dsp:cNvPr id="0" name=""/>
        <dsp:cNvSpPr/>
      </dsp:nvSpPr>
      <dsp:spPr>
        <a:xfrm>
          <a:off x="4844986" y="926343"/>
          <a:ext cx="1946370" cy="1371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Forever Wild Land Trust Program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Alabama Soil and Water Conservation Committee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Alabama Forestry Commission Programs</a:t>
          </a:r>
        </a:p>
      </dsp:txBody>
      <dsp:txXfrm>
        <a:off x="4844986" y="926343"/>
        <a:ext cx="1946370" cy="13717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6049B-D150-40EF-A558-D7C874B65F13}">
      <dsp:nvSpPr>
        <dsp:cNvPr id="0" name=""/>
        <dsp:cNvSpPr/>
      </dsp:nvSpPr>
      <dsp:spPr>
        <a:xfrm rot="5400000">
          <a:off x="-813786" y="1628104"/>
          <a:ext cx="1825395" cy="19176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2502F-94BD-4E75-BC2F-95FDB7905146}">
      <dsp:nvSpPr>
        <dsp:cNvPr id="0" name=""/>
        <dsp:cNvSpPr/>
      </dsp:nvSpPr>
      <dsp:spPr>
        <a:xfrm>
          <a:off x="3030" y="2636682"/>
          <a:ext cx="2397007" cy="608465"/>
        </a:xfrm>
        <a:prstGeom prst="homePlate">
          <a:avLst>
            <a:gd name="adj" fmla="val 2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North Carolina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Tax Credits</a:t>
          </a:r>
        </a:p>
      </dsp:txBody>
      <dsp:txXfrm>
        <a:off x="3030" y="2636682"/>
        <a:ext cx="2320949" cy="608465"/>
      </dsp:txXfrm>
    </dsp:sp>
    <dsp:sp modelId="{307AEF3F-1E04-40C0-9656-AA4B5D552C9A}">
      <dsp:nvSpPr>
        <dsp:cNvPr id="0" name=""/>
        <dsp:cNvSpPr/>
      </dsp:nvSpPr>
      <dsp:spPr>
        <a:xfrm>
          <a:off x="194791" y="926343"/>
          <a:ext cx="1946370" cy="1371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Wildlife Conservation Land Program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Natural Heritage Program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North Carolina Land and Water Fund</a:t>
          </a:r>
        </a:p>
      </dsp:txBody>
      <dsp:txXfrm>
        <a:off x="194791" y="926343"/>
        <a:ext cx="1946370" cy="1371782"/>
      </dsp:txXfrm>
    </dsp:sp>
    <dsp:sp modelId="{60EF7E39-03FD-41DC-9968-98F9A50986D1}">
      <dsp:nvSpPr>
        <dsp:cNvPr id="0" name=""/>
        <dsp:cNvSpPr/>
      </dsp:nvSpPr>
      <dsp:spPr>
        <a:xfrm rot="5400000">
          <a:off x="1511310" y="1628104"/>
          <a:ext cx="1825395" cy="19176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3655316"/>
              <a:satOff val="397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D0ACC-D147-4F1F-A11D-9696A8C5A5A1}">
      <dsp:nvSpPr>
        <dsp:cNvPr id="0" name=""/>
        <dsp:cNvSpPr/>
      </dsp:nvSpPr>
      <dsp:spPr>
        <a:xfrm>
          <a:off x="2328128" y="2636682"/>
          <a:ext cx="2397007" cy="608465"/>
        </a:xfrm>
        <a:prstGeom prst="chevron">
          <a:avLst>
            <a:gd name="adj" fmla="val 25000"/>
          </a:avLst>
        </a:prstGeom>
        <a:solidFill>
          <a:schemeClr val="accent5">
            <a:hueOff val="3655316"/>
            <a:satOff val="397"/>
            <a:lumOff val="-1"/>
            <a:alphaOff val="0"/>
          </a:schemeClr>
        </a:solidFill>
        <a:ln w="19050" cap="rnd" cmpd="sng" algn="ctr">
          <a:solidFill>
            <a:schemeClr val="accent5">
              <a:hueOff val="3655316"/>
              <a:satOff val="397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South Carolina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Tax Credits</a:t>
          </a:r>
        </a:p>
      </dsp:txBody>
      <dsp:txXfrm>
        <a:off x="2480244" y="2636682"/>
        <a:ext cx="2092775" cy="608465"/>
      </dsp:txXfrm>
    </dsp:sp>
    <dsp:sp modelId="{9529EA86-26A0-46A7-AC6C-3198E7DC2995}">
      <dsp:nvSpPr>
        <dsp:cNvPr id="0" name=""/>
        <dsp:cNvSpPr/>
      </dsp:nvSpPr>
      <dsp:spPr>
        <a:xfrm>
          <a:off x="2519888" y="926343"/>
          <a:ext cx="1946370" cy="1371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South Carolina Department of Environmental Services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Land and Water Conservation Fund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 err="1"/>
            <a:t>LandYield</a:t>
          </a:r>
          <a:r>
            <a:rPr lang="en-US" sz="1100" kern="1200" dirty="0"/>
            <a:t>	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2519888" y="926343"/>
        <a:ext cx="1946370" cy="1371782"/>
      </dsp:txXfrm>
    </dsp:sp>
    <dsp:sp modelId="{B9C3D2A8-E6CA-4010-80D2-5B6DAE60672C}">
      <dsp:nvSpPr>
        <dsp:cNvPr id="0" name=""/>
        <dsp:cNvSpPr/>
      </dsp:nvSpPr>
      <dsp:spPr>
        <a:xfrm rot="5400000">
          <a:off x="3836408" y="1628104"/>
          <a:ext cx="1825395" cy="19176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7310632"/>
              <a:satOff val="795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A91CC-39F6-49CE-A7D0-4AF39DE37DC8}">
      <dsp:nvSpPr>
        <dsp:cNvPr id="0" name=""/>
        <dsp:cNvSpPr/>
      </dsp:nvSpPr>
      <dsp:spPr>
        <a:xfrm>
          <a:off x="4653225" y="2636682"/>
          <a:ext cx="2397007" cy="608465"/>
        </a:xfrm>
        <a:prstGeom prst="chevron">
          <a:avLst>
            <a:gd name="adj" fmla="val 25000"/>
          </a:avLst>
        </a:prstGeom>
        <a:solidFill>
          <a:schemeClr val="accent5">
            <a:hueOff val="7310632"/>
            <a:satOff val="795"/>
            <a:lumOff val="-1"/>
            <a:alphaOff val="0"/>
          </a:schemeClr>
        </a:solidFill>
        <a:ln w="19050" cap="rnd" cmpd="sng" algn="ctr">
          <a:solidFill>
            <a:schemeClr val="accent5">
              <a:hueOff val="7310632"/>
              <a:satOff val="795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Mississippi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Owner Resources</a:t>
          </a:r>
        </a:p>
      </dsp:txBody>
      <dsp:txXfrm>
        <a:off x="4805341" y="2636682"/>
        <a:ext cx="2092775" cy="608465"/>
      </dsp:txXfrm>
    </dsp:sp>
    <dsp:sp modelId="{EDEEA2A8-CC56-45AB-81CD-1CD0DF4C6587}">
      <dsp:nvSpPr>
        <dsp:cNvPr id="0" name=""/>
        <dsp:cNvSpPr/>
      </dsp:nvSpPr>
      <dsp:spPr>
        <a:xfrm>
          <a:off x="4844986" y="926343"/>
          <a:ext cx="1946370" cy="1371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Mississippi Land Conservation Assistance Network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Mississippi Department of Wildlife, Fisheries and Parks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Mississippi Land Trust</a:t>
          </a:r>
        </a:p>
      </dsp:txBody>
      <dsp:txXfrm>
        <a:off x="4844986" y="926343"/>
        <a:ext cx="1946370" cy="13717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6049B-D150-40EF-A558-D7C874B65F13}">
      <dsp:nvSpPr>
        <dsp:cNvPr id="0" name=""/>
        <dsp:cNvSpPr/>
      </dsp:nvSpPr>
      <dsp:spPr>
        <a:xfrm rot="5400000">
          <a:off x="-813786" y="1628104"/>
          <a:ext cx="1825395" cy="19176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2502F-94BD-4E75-BC2F-95FDB7905146}">
      <dsp:nvSpPr>
        <dsp:cNvPr id="0" name=""/>
        <dsp:cNvSpPr/>
      </dsp:nvSpPr>
      <dsp:spPr>
        <a:xfrm>
          <a:off x="3030" y="2636682"/>
          <a:ext cx="2397007" cy="608465"/>
        </a:xfrm>
        <a:prstGeom prst="homePlate">
          <a:avLst>
            <a:gd name="adj" fmla="val 2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Texas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2017-$2 M</a:t>
          </a:r>
        </a:p>
      </dsp:txBody>
      <dsp:txXfrm>
        <a:off x="3030" y="2636682"/>
        <a:ext cx="2320949" cy="608465"/>
      </dsp:txXfrm>
    </dsp:sp>
    <dsp:sp modelId="{307AEF3F-1E04-40C0-9656-AA4B5D552C9A}">
      <dsp:nvSpPr>
        <dsp:cNvPr id="0" name=""/>
        <dsp:cNvSpPr/>
      </dsp:nvSpPr>
      <dsp:spPr>
        <a:xfrm>
          <a:off x="194791" y="926343"/>
          <a:ext cx="1946370" cy="1371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Texas Farm and Ranch Lands Conservation Program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Land Conservation Assistance Network</a:t>
          </a:r>
        </a:p>
      </dsp:txBody>
      <dsp:txXfrm>
        <a:off x="194791" y="926343"/>
        <a:ext cx="1946370" cy="1371782"/>
      </dsp:txXfrm>
    </dsp:sp>
    <dsp:sp modelId="{60EF7E39-03FD-41DC-9968-98F9A50986D1}">
      <dsp:nvSpPr>
        <dsp:cNvPr id="0" name=""/>
        <dsp:cNvSpPr/>
      </dsp:nvSpPr>
      <dsp:spPr>
        <a:xfrm rot="5400000">
          <a:off x="1511310" y="1628104"/>
          <a:ext cx="1825395" cy="19176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3655316"/>
              <a:satOff val="397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D0ACC-D147-4F1F-A11D-9696A8C5A5A1}">
      <dsp:nvSpPr>
        <dsp:cNvPr id="0" name=""/>
        <dsp:cNvSpPr/>
      </dsp:nvSpPr>
      <dsp:spPr>
        <a:xfrm>
          <a:off x="2328128" y="2636682"/>
          <a:ext cx="2397007" cy="608465"/>
        </a:xfrm>
        <a:prstGeom prst="chevron">
          <a:avLst>
            <a:gd name="adj" fmla="val 25000"/>
          </a:avLst>
        </a:prstGeom>
        <a:solidFill>
          <a:schemeClr val="accent5">
            <a:hueOff val="3655316"/>
            <a:satOff val="397"/>
            <a:lumOff val="-1"/>
            <a:alphaOff val="0"/>
          </a:schemeClr>
        </a:solidFill>
        <a:ln w="19050" cap="rnd" cmpd="sng" algn="ctr">
          <a:solidFill>
            <a:schemeClr val="accent5">
              <a:hueOff val="3655316"/>
              <a:satOff val="397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Louisiana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2024-$26 M</a:t>
          </a:r>
        </a:p>
      </dsp:txBody>
      <dsp:txXfrm>
        <a:off x="2480244" y="2636682"/>
        <a:ext cx="2092775" cy="608465"/>
      </dsp:txXfrm>
    </dsp:sp>
    <dsp:sp modelId="{9529EA86-26A0-46A7-AC6C-3198E7DC2995}">
      <dsp:nvSpPr>
        <dsp:cNvPr id="0" name=""/>
        <dsp:cNvSpPr/>
      </dsp:nvSpPr>
      <dsp:spPr>
        <a:xfrm>
          <a:off x="2519888" y="926343"/>
          <a:ext cx="1946370" cy="1371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Louisiana Department of Wildlife and Fisheries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Louisiana Duck Stamp Fund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Louisiana Wildlife Habitat and Natural Heritage Trust Fund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	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2519888" y="926343"/>
        <a:ext cx="1946370" cy="1371782"/>
      </dsp:txXfrm>
    </dsp:sp>
    <dsp:sp modelId="{B9C3D2A8-E6CA-4010-80D2-5B6DAE60672C}">
      <dsp:nvSpPr>
        <dsp:cNvPr id="0" name=""/>
        <dsp:cNvSpPr/>
      </dsp:nvSpPr>
      <dsp:spPr>
        <a:xfrm rot="5400000">
          <a:off x="3836408" y="1628104"/>
          <a:ext cx="1825395" cy="19176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7310632"/>
              <a:satOff val="795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A91CC-39F6-49CE-A7D0-4AF39DE37DC8}">
      <dsp:nvSpPr>
        <dsp:cNvPr id="0" name=""/>
        <dsp:cNvSpPr/>
      </dsp:nvSpPr>
      <dsp:spPr>
        <a:xfrm>
          <a:off x="4653225" y="2636682"/>
          <a:ext cx="2397007" cy="608465"/>
        </a:xfrm>
        <a:prstGeom prst="chevron">
          <a:avLst>
            <a:gd name="adj" fmla="val 25000"/>
          </a:avLst>
        </a:prstGeom>
        <a:solidFill>
          <a:schemeClr val="accent5">
            <a:hueOff val="7310632"/>
            <a:satOff val="795"/>
            <a:lumOff val="-1"/>
            <a:alphaOff val="0"/>
          </a:schemeClr>
        </a:solidFill>
        <a:ln w="19050" cap="rnd" cmpd="sng" algn="ctr">
          <a:solidFill>
            <a:schemeClr val="accent5">
              <a:hueOff val="7310632"/>
              <a:satOff val="795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Arkansas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2025-$8 M</a:t>
          </a:r>
        </a:p>
      </dsp:txBody>
      <dsp:txXfrm>
        <a:off x="4805341" y="2636682"/>
        <a:ext cx="2092775" cy="608465"/>
      </dsp:txXfrm>
    </dsp:sp>
    <dsp:sp modelId="{EDEEA2A8-CC56-45AB-81CD-1CD0DF4C6587}">
      <dsp:nvSpPr>
        <dsp:cNvPr id="0" name=""/>
        <dsp:cNvSpPr/>
      </dsp:nvSpPr>
      <dsp:spPr>
        <a:xfrm>
          <a:off x="4844986" y="926343"/>
          <a:ext cx="1946370" cy="1371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Arkansas Game and Fish Commission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Arkansas State Parks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Arkansas Natural Heritage Commission</a:t>
          </a:r>
        </a:p>
      </dsp:txBody>
      <dsp:txXfrm>
        <a:off x="4844986" y="926343"/>
        <a:ext cx="1946370" cy="13717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6049B-D150-40EF-A558-D7C874B65F13}">
      <dsp:nvSpPr>
        <dsp:cNvPr id="0" name=""/>
        <dsp:cNvSpPr/>
      </dsp:nvSpPr>
      <dsp:spPr>
        <a:xfrm rot="5400000">
          <a:off x="-813786" y="1628104"/>
          <a:ext cx="1825395" cy="19176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2502F-94BD-4E75-BC2F-95FDB7905146}">
      <dsp:nvSpPr>
        <dsp:cNvPr id="0" name=""/>
        <dsp:cNvSpPr/>
      </dsp:nvSpPr>
      <dsp:spPr>
        <a:xfrm>
          <a:off x="3030" y="2636682"/>
          <a:ext cx="2397007" cy="608465"/>
        </a:xfrm>
        <a:prstGeom prst="homePlate">
          <a:avLst>
            <a:gd name="adj" fmla="val 2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Colorado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Tax Credits</a:t>
          </a:r>
        </a:p>
      </dsp:txBody>
      <dsp:txXfrm>
        <a:off x="3030" y="2636682"/>
        <a:ext cx="2320949" cy="608465"/>
      </dsp:txXfrm>
    </dsp:sp>
    <dsp:sp modelId="{307AEF3F-1E04-40C0-9656-AA4B5D552C9A}">
      <dsp:nvSpPr>
        <dsp:cNvPr id="0" name=""/>
        <dsp:cNvSpPr/>
      </dsp:nvSpPr>
      <dsp:spPr>
        <a:xfrm>
          <a:off x="194791" y="926343"/>
          <a:ext cx="1946370" cy="1371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Colorado Open Lands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Conservation Colorado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Colorado State Conservation Board</a:t>
          </a:r>
        </a:p>
      </dsp:txBody>
      <dsp:txXfrm>
        <a:off x="194791" y="926343"/>
        <a:ext cx="1946370" cy="1371782"/>
      </dsp:txXfrm>
    </dsp:sp>
    <dsp:sp modelId="{60EF7E39-03FD-41DC-9968-98F9A50986D1}">
      <dsp:nvSpPr>
        <dsp:cNvPr id="0" name=""/>
        <dsp:cNvSpPr/>
      </dsp:nvSpPr>
      <dsp:spPr>
        <a:xfrm rot="5400000">
          <a:off x="1511310" y="1628104"/>
          <a:ext cx="1825395" cy="19176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3655316"/>
              <a:satOff val="397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D0ACC-D147-4F1F-A11D-9696A8C5A5A1}">
      <dsp:nvSpPr>
        <dsp:cNvPr id="0" name=""/>
        <dsp:cNvSpPr/>
      </dsp:nvSpPr>
      <dsp:spPr>
        <a:xfrm>
          <a:off x="2328128" y="2636682"/>
          <a:ext cx="2397007" cy="608465"/>
        </a:xfrm>
        <a:prstGeom prst="chevron">
          <a:avLst>
            <a:gd name="adj" fmla="val 25000"/>
          </a:avLst>
        </a:prstGeom>
        <a:solidFill>
          <a:schemeClr val="accent5">
            <a:hueOff val="3655316"/>
            <a:satOff val="397"/>
            <a:lumOff val="-1"/>
            <a:alphaOff val="0"/>
          </a:schemeClr>
        </a:solidFill>
        <a:ln w="19050" cap="rnd" cmpd="sng" algn="ctr">
          <a:solidFill>
            <a:schemeClr val="accent5">
              <a:hueOff val="3655316"/>
              <a:satOff val="397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New Mexico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2023-$100 M</a:t>
          </a:r>
        </a:p>
      </dsp:txBody>
      <dsp:txXfrm>
        <a:off x="2480244" y="2636682"/>
        <a:ext cx="2092775" cy="608465"/>
      </dsp:txXfrm>
    </dsp:sp>
    <dsp:sp modelId="{9529EA86-26A0-46A7-AC6C-3198E7DC2995}">
      <dsp:nvSpPr>
        <dsp:cNvPr id="0" name=""/>
        <dsp:cNvSpPr/>
      </dsp:nvSpPr>
      <dsp:spPr>
        <a:xfrm>
          <a:off x="2519888" y="926343"/>
          <a:ext cx="1946370" cy="1371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Natural Heritage Conservation Act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New Mexico State Parks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New Mexico Department of Game and Fish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30x30 Initiative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Land of Enchantment Legacy Fund	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2519888" y="926343"/>
        <a:ext cx="1946370" cy="1371782"/>
      </dsp:txXfrm>
    </dsp:sp>
    <dsp:sp modelId="{B9C3D2A8-E6CA-4010-80D2-5B6DAE60672C}">
      <dsp:nvSpPr>
        <dsp:cNvPr id="0" name=""/>
        <dsp:cNvSpPr/>
      </dsp:nvSpPr>
      <dsp:spPr>
        <a:xfrm rot="5400000">
          <a:off x="3836408" y="1628104"/>
          <a:ext cx="1825395" cy="19176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7310632"/>
              <a:satOff val="795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A91CC-39F6-49CE-A7D0-4AF39DE37DC8}">
      <dsp:nvSpPr>
        <dsp:cNvPr id="0" name=""/>
        <dsp:cNvSpPr/>
      </dsp:nvSpPr>
      <dsp:spPr>
        <a:xfrm>
          <a:off x="4653225" y="2636682"/>
          <a:ext cx="2397007" cy="608465"/>
        </a:xfrm>
        <a:prstGeom prst="chevron">
          <a:avLst>
            <a:gd name="adj" fmla="val 25000"/>
          </a:avLst>
        </a:prstGeom>
        <a:solidFill>
          <a:schemeClr val="accent5">
            <a:hueOff val="7310632"/>
            <a:satOff val="795"/>
            <a:lumOff val="-1"/>
            <a:alphaOff val="0"/>
          </a:schemeClr>
        </a:solidFill>
        <a:ln w="19050" cap="rnd" cmpd="sng" algn="ctr">
          <a:solidFill>
            <a:schemeClr val="accent5">
              <a:hueOff val="7310632"/>
              <a:satOff val="795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Utah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2025-$7 M</a:t>
          </a:r>
        </a:p>
      </dsp:txBody>
      <dsp:txXfrm>
        <a:off x="4805341" y="2636682"/>
        <a:ext cx="2092775" cy="608465"/>
      </dsp:txXfrm>
    </dsp:sp>
    <dsp:sp modelId="{EDEEA2A8-CC56-45AB-81CD-1CD0DF4C6587}">
      <dsp:nvSpPr>
        <dsp:cNvPr id="0" name=""/>
        <dsp:cNvSpPr/>
      </dsp:nvSpPr>
      <dsp:spPr>
        <a:xfrm>
          <a:off x="4844986" y="926343"/>
          <a:ext cx="1946370" cy="1371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UDAF Land Conservation Program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Critical Agriculture Land Conservation Fund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Utah Open Lands</a:t>
          </a:r>
        </a:p>
      </dsp:txBody>
      <dsp:txXfrm>
        <a:off x="4844986" y="926343"/>
        <a:ext cx="1946370" cy="13717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6049B-D150-40EF-A558-D7C874B65F13}">
      <dsp:nvSpPr>
        <dsp:cNvPr id="0" name=""/>
        <dsp:cNvSpPr/>
      </dsp:nvSpPr>
      <dsp:spPr>
        <a:xfrm rot="5400000">
          <a:off x="-813786" y="1628104"/>
          <a:ext cx="1825395" cy="19176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2502F-94BD-4E75-BC2F-95FDB7905146}">
      <dsp:nvSpPr>
        <dsp:cNvPr id="0" name=""/>
        <dsp:cNvSpPr/>
      </dsp:nvSpPr>
      <dsp:spPr>
        <a:xfrm>
          <a:off x="3030" y="2636682"/>
          <a:ext cx="2397007" cy="608465"/>
        </a:xfrm>
        <a:prstGeom prst="homePlate">
          <a:avLst>
            <a:gd name="adj" fmla="val 2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Oklahoma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Cost-share/Tax Credits</a:t>
          </a:r>
        </a:p>
      </dsp:txBody>
      <dsp:txXfrm>
        <a:off x="3030" y="2636682"/>
        <a:ext cx="2320949" cy="608465"/>
      </dsp:txXfrm>
    </dsp:sp>
    <dsp:sp modelId="{307AEF3F-1E04-40C0-9656-AA4B5D552C9A}">
      <dsp:nvSpPr>
        <dsp:cNvPr id="0" name=""/>
        <dsp:cNvSpPr/>
      </dsp:nvSpPr>
      <dsp:spPr>
        <a:xfrm>
          <a:off x="194791" y="926343"/>
          <a:ext cx="1946370" cy="1371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Oklahoma Department of Wildlife Conservation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Oklahoma Association of Conservation Districts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194791" y="926343"/>
        <a:ext cx="1946370" cy="1371782"/>
      </dsp:txXfrm>
    </dsp:sp>
    <dsp:sp modelId="{60EF7E39-03FD-41DC-9968-98F9A50986D1}">
      <dsp:nvSpPr>
        <dsp:cNvPr id="0" name=""/>
        <dsp:cNvSpPr/>
      </dsp:nvSpPr>
      <dsp:spPr>
        <a:xfrm rot="5400000">
          <a:off x="1511310" y="1628104"/>
          <a:ext cx="1825395" cy="19176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3655316"/>
              <a:satOff val="397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D0ACC-D147-4F1F-A11D-9696A8C5A5A1}">
      <dsp:nvSpPr>
        <dsp:cNvPr id="0" name=""/>
        <dsp:cNvSpPr/>
      </dsp:nvSpPr>
      <dsp:spPr>
        <a:xfrm>
          <a:off x="2328128" y="2636682"/>
          <a:ext cx="2397007" cy="608465"/>
        </a:xfrm>
        <a:prstGeom prst="chevron">
          <a:avLst>
            <a:gd name="adj" fmla="val 25000"/>
          </a:avLst>
        </a:prstGeom>
        <a:solidFill>
          <a:schemeClr val="accent5">
            <a:hueOff val="3655316"/>
            <a:satOff val="397"/>
            <a:lumOff val="-1"/>
            <a:alphaOff val="0"/>
          </a:schemeClr>
        </a:solidFill>
        <a:ln w="19050" cap="rnd" cmpd="sng" algn="ctr">
          <a:solidFill>
            <a:schemeClr val="accent5">
              <a:hueOff val="3655316"/>
              <a:satOff val="397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2480244" y="2636682"/>
        <a:ext cx="2092775" cy="608465"/>
      </dsp:txXfrm>
    </dsp:sp>
    <dsp:sp modelId="{9529EA86-26A0-46A7-AC6C-3198E7DC2995}">
      <dsp:nvSpPr>
        <dsp:cNvPr id="0" name=""/>
        <dsp:cNvSpPr/>
      </dsp:nvSpPr>
      <dsp:spPr>
        <a:xfrm>
          <a:off x="2519888" y="926343"/>
          <a:ext cx="1946370" cy="1371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2519888" y="926343"/>
        <a:ext cx="1946370" cy="1371782"/>
      </dsp:txXfrm>
    </dsp:sp>
    <dsp:sp modelId="{B9C3D2A8-E6CA-4010-80D2-5B6DAE60672C}">
      <dsp:nvSpPr>
        <dsp:cNvPr id="0" name=""/>
        <dsp:cNvSpPr/>
      </dsp:nvSpPr>
      <dsp:spPr>
        <a:xfrm rot="5400000">
          <a:off x="3836408" y="1628104"/>
          <a:ext cx="1825395" cy="19176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7310632"/>
              <a:satOff val="795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A91CC-39F6-49CE-A7D0-4AF39DE37DC8}">
      <dsp:nvSpPr>
        <dsp:cNvPr id="0" name=""/>
        <dsp:cNvSpPr/>
      </dsp:nvSpPr>
      <dsp:spPr>
        <a:xfrm>
          <a:off x="4653225" y="2636682"/>
          <a:ext cx="2397007" cy="608465"/>
        </a:xfrm>
        <a:prstGeom prst="chevron">
          <a:avLst>
            <a:gd name="adj" fmla="val 25000"/>
          </a:avLst>
        </a:prstGeom>
        <a:solidFill>
          <a:schemeClr val="accent5">
            <a:hueOff val="7310632"/>
            <a:satOff val="795"/>
            <a:lumOff val="-1"/>
            <a:alphaOff val="0"/>
          </a:schemeClr>
        </a:solidFill>
        <a:ln w="19050" cap="rnd" cmpd="sng" algn="ctr">
          <a:solidFill>
            <a:schemeClr val="accent5">
              <a:hueOff val="7310632"/>
              <a:satOff val="795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Mexico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2025-$17 M</a:t>
          </a:r>
        </a:p>
      </dsp:txBody>
      <dsp:txXfrm>
        <a:off x="4805341" y="2636682"/>
        <a:ext cx="2092775" cy="608465"/>
      </dsp:txXfrm>
    </dsp:sp>
    <dsp:sp modelId="{EDEEA2A8-CC56-45AB-81CD-1CD0DF4C6587}">
      <dsp:nvSpPr>
        <dsp:cNvPr id="0" name=""/>
        <dsp:cNvSpPr/>
      </dsp:nvSpPr>
      <dsp:spPr>
        <a:xfrm>
          <a:off x="4844986" y="926343"/>
          <a:ext cx="1946370" cy="1371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National Commission of Natural Protected Areas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MEx30x30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Sonora’s Derecho Real de </a:t>
          </a:r>
          <a:r>
            <a:rPr lang="en-US" sz="1100" kern="1200" dirty="0" err="1"/>
            <a:t>Conservacion</a:t>
          </a:r>
          <a:r>
            <a:rPr lang="en-US" sz="1100" kern="1200" dirty="0"/>
            <a:t> (Real Right of Conservation)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Mexico Conservation Finders</a:t>
          </a:r>
        </a:p>
      </dsp:txBody>
      <dsp:txXfrm>
        <a:off x="4844986" y="926343"/>
        <a:ext cx="1946370" cy="13717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6049B-D150-40EF-A558-D7C874B65F13}">
      <dsp:nvSpPr>
        <dsp:cNvPr id="0" name=""/>
        <dsp:cNvSpPr/>
      </dsp:nvSpPr>
      <dsp:spPr>
        <a:xfrm rot="5400000">
          <a:off x="-813786" y="1628104"/>
          <a:ext cx="1825395" cy="19176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2502F-94BD-4E75-BC2F-95FDB7905146}">
      <dsp:nvSpPr>
        <dsp:cNvPr id="0" name=""/>
        <dsp:cNvSpPr/>
      </dsp:nvSpPr>
      <dsp:spPr>
        <a:xfrm>
          <a:off x="3030" y="2636682"/>
          <a:ext cx="2397007" cy="608465"/>
        </a:xfrm>
        <a:prstGeom prst="homePlate">
          <a:avLst>
            <a:gd name="adj" fmla="val 2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190500" rIns="95250" bIns="1905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1990–1999</a:t>
          </a:r>
        </a:p>
      </dsp:txBody>
      <dsp:txXfrm>
        <a:off x="3030" y="2636682"/>
        <a:ext cx="2320949" cy="608465"/>
      </dsp:txXfrm>
    </dsp:sp>
    <dsp:sp modelId="{307AEF3F-1E04-40C0-9656-AA4B5D552C9A}">
      <dsp:nvSpPr>
        <dsp:cNvPr id="0" name=""/>
        <dsp:cNvSpPr/>
      </dsp:nvSpPr>
      <dsp:spPr>
        <a:xfrm>
          <a:off x="194791" y="926343"/>
          <a:ext cx="1946370" cy="1371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Preservation 2000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$300 million per year for 10 years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Fee simple or conservation easements</a:t>
          </a:r>
        </a:p>
      </dsp:txBody>
      <dsp:txXfrm>
        <a:off x="194791" y="926343"/>
        <a:ext cx="1946370" cy="1371782"/>
      </dsp:txXfrm>
    </dsp:sp>
    <dsp:sp modelId="{60EF7E39-03FD-41DC-9968-98F9A50986D1}">
      <dsp:nvSpPr>
        <dsp:cNvPr id="0" name=""/>
        <dsp:cNvSpPr/>
      </dsp:nvSpPr>
      <dsp:spPr>
        <a:xfrm rot="5400000">
          <a:off x="1511310" y="1628104"/>
          <a:ext cx="1825395" cy="19176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3655316"/>
              <a:satOff val="397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D0ACC-D147-4F1F-A11D-9696A8C5A5A1}">
      <dsp:nvSpPr>
        <dsp:cNvPr id="0" name=""/>
        <dsp:cNvSpPr/>
      </dsp:nvSpPr>
      <dsp:spPr>
        <a:xfrm>
          <a:off x="2328128" y="2636682"/>
          <a:ext cx="2397007" cy="608465"/>
        </a:xfrm>
        <a:prstGeom prst="chevron">
          <a:avLst>
            <a:gd name="adj" fmla="val 25000"/>
          </a:avLst>
        </a:prstGeom>
        <a:solidFill>
          <a:schemeClr val="accent5">
            <a:hueOff val="3655316"/>
            <a:satOff val="397"/>
            <a:lumOff val="-1"/>
            <a:alphaOff val="0"/>
          </a:schemeClr>
        </a:solidFill>
        <a:ln w="19050" cap="rnd" cmpd="sng" algn="ctr">
          <a:solidFill>
            <a:schemeClr val="accent5">
              <a:hueOff val="3655316"/>
              <a:satOff val="397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190500" rIns="95250" bIns="1905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2000 – Present</a:t>
          </a:r>
        </a:p>
      </dsp:txBody>
      <dsp:txXfrm>
        <a:off x="2480244" y="2636682"/>
        <a:ext cx="2092775" cy="608465"/>
      </dsp:txXfrm>
    </dsp:sp>
    <dsp:sp modelId="{9529EA86-26A0-46A7-AC6C-3198E7DC2995}">
      <dsp:nvSpPr>
        <dsp:cNvPr id="0" name=""/>
        <dsp:cNvSpPr/>
      </dsp:nvSpPr>
      <dsp:spPr>
        <a:xfrm>
          <a:off x="2519888" y="926343"/>
          <a:ext cx="1946370" cy="1371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Florida Forever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Originally $300 million per year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Fee simple or conservation easements</a:t>
          </a:r>
        </a:p>
      </dsp:txBody>
      <dsp:txXfrm>
        <a:off x="2519888" y="926343"/>
        <a:ext cx="1946370" cy="1371782"/>
      </dsp:txXfrm>
    </dsp:sp>
    <dsp:sp modelId="{B9C3D2A8-E6CA-4010-80D2-5B6DAE60672C}">
      <dsp:nvSpPr>
        <dsp:cNvPr id="0" name=""/>
        <dsp:cNvSpPr/>
      </dsp:nvSpPr>
      <dsp:spPr>
        <a:xfrm rot="5400000">
          <a:off x="3836408" y="1628104"/>
          <a:ext cx="1825395" cy="191760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7310632"/>
              <a:satOff val="795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A91CC-39F6-49CE-A7D0-4AF39DE37DC8}">
      <dsp:nvSpPr>
        <dsp:cNvPr id="0" name=""/>
        <dsp:cNvSpPr/>
      </dsp:nvSpPr>
      <dsp:spPr>
        <a:xfrm>
          <a:off x="4653225" y="2636682"/>
          <a:ext cx="2397007" cy="608465"/>
        </a:xfrm>
        <a:prstGeom prst="chevron">
          <a:avLst>
            <a:gd name="adj" fmla="val 25000"/>
          </a:avLst>
        </a:prstGeom>
        <a:solidFill>
          <a:schemeClr val="accent5">
            <a:hueOff val="7310632"/>
            <a:satOff val="795"/>
            <a:lumOff val="-1"/>
            <a:alphaOff val="0"/>
          </a:schemeClr>
        </a:solidFill>
        <a:ln w="19050" cap="rnd" cmpd="sng" algn="ctr">
          <a:solidFill>
            <a:schemeClr val="accent5">
              <a:hueOff val="7310632"/>
              <a:satOff val="795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190500" rIns="95250" bIns="1905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2008 – Present</a:t>
          </a:r>
        </a:p>
      </dsp:txBody>
      <dsp:txXfrm>
        <a:off x="4805341" y="2636682"/>
        <a:ext cx="2092775" cy="608465"/>
      </dsp:txXfrm>
    </dsp:sp>
    <dsp:sp modelId="{EDEEA2A8-CC56-45AB-81CD-1CD0DF4C6587}">
      <dsp:nvSpPr>
        <dsp:cNvPr id="0" name=""/>
        <dsp:cNvSpPr/>
      </dsp:nvSpPr>
      <dsp:spPr>
        <a:xfrm>
          <a:off x="4844986" y="926343"/>
          <a:ext cx="1946370" cy="13717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Rural &amp; Family Lands Protection Program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Variety of USDA conservation easement programs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US Forest Service, US Fish &amp; Wildlife Service</a:t>
          </a:r>
        </a:p>
      </dsp:txBody>
      <dsp:txXfrm>
        <a:off x="4844986" y="926343"/>
        <a:ext cx="1946370" cy="13717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DA4625E-77BF-4A78-977C-B395AFC63D3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D02DC67-C434-444F-9788-90976544A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17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2DC67-C434-444F-9788-90976544AD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85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DACB0-E868-1D81-6FB7-C4C725F6B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9DF3F1-2B52-00EC-D1C2-D01BD156B2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B8855B-BB20-EB57-6E16-B9D756D0CC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AD7DD161-E862-111D-9D42-B0070E473204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99749-FED6-1EDF-D7A8-5758E8B238CF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/>
              <a:pPr/>
              <a:t>4/29/2026 7:59 AM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F3F4D-E7CC-E606-48C3-3D1A731FC5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AD2ED5-90B6-6B1A-27E9-C8E588BB14C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480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/>
              <a:pPr/>
              <a:t>4/29/2026 7:59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2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/>
              <a:pPr/>
              <a:t>4/29/2026 7:59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797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>
                <a:solidFill>
                  <a:prstClr val="black"/>
                </a:solidFill>
              </a:rPr>
              <a:pPr/>
              <a:t>4/29/2026 7:59 AM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21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>
                <a:solidFill>
                  <a:prstClr val="black"/>
                </a:solidFill>
              </a:rPr>
              <a:pPr/>
              <a:t>4/29/2026 7:59 AM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7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>
                <a:solidFill>
                  <a:prstClr val="black"/>
                </a:solidFill>
              </a:rPr>
              <a:pPr/>
              <a:t>4/29/2026 7:59 AM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38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defTabSz="931774">
              <a:defRPr/>
            </a:pPr>
            <a:fld id="{81331B57-0BE5-4F82-AA58-76F53EFF3ADA}" type="datetime8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4/29/2026 7:59 AM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31774">
              <a:defRPr/>
            </a:pPr>
            <a:fld id="{EC87E0CF-87F6-4B58-B8B8-DCAB2DAAF3CA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3972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/>
              <a:pPr/>
              <a:t>4/29/2026 7:59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369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/>
              <a:pPr/>
              <a:t>4/29/2026 7:59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549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/>
              <a:pPr/>
              <a:t>4/29/2026 7:59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95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>
                <a:solidFill>
                  <a:prstClr val="black"/>
                </a:solidFill>
              </a:rPr>
              <a:pPr/>
              <a:t>4/29/2026 7:59 AM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049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/>
              <a:pPr/>
              <a:t>4/29/2026 7:59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353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B128D65F-2765-47DA-AB8D-DC5A4FCFBB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4A1C1D2F-690A-476F-8C97-85BE374E52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905233EB-64F7-47FB-9C4E-B374FA38AA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2AE191-86FA-40E6-8BD7-A65FA681C778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87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/>
              <a:pPr/>
              <a:t>4/29/2026 7:59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4431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/>
              <a:pPr/>
              <a:t>4/29/2026 7:59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814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/>
              <a:pPr/>
              <a:t>4/29/2026 7:59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-1518920" y="7695664"/>
            <a:ext cx="3037840" cy="4648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4842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/>
              <a:pPr/>
              <a:t>4/29/2026 7:59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8566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/>
              <a:pPr/>
              <a:t>4/29/2026 7:59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9419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defTabSz="931774">
              <a:defRPr/>
            </a:pPr>
            <a:fld id="{81331B57-0BE5-4F82-AA58-76F53EFF3ADA}" type="datetime8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4/29/2026 7:59 AM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31774">
              <a:defRPr/>
            </a:pPr>
            <a:fld id="{EC87E0CF-87F6-4B58-B8B8-DCAB2DAAF3CA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27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72591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/>
              <a:pPr/>
              <a:t>4/29/2026 7:59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8627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>
                <a:solidFill>
                  <a:prstClr val="black"/>
                </a:solidFill>
              </a:rPr>
              <a:pPr/>
              <a:t>4/29/2026 7:59 AM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02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392582"/>
            <a:ext cx="5608320" cy="418338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>
                <a:solidFill>
                  <a:prstClr val="black"/>
                </a:solidFill>
              </a:rPr>
              <a:pPr/>
              <a:t>4/29/2026 7:59 AM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004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defTabSz="931774">
              <a:defRPr/>
            </a:pPr>
            <a:fld id="{81331B57-0BE5-4F82-AA58-76F53EFF3ADA}" type="datetime8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4/29/2026 7:59 AM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31774">
              <a:defRPr/>
            </a:pPr>
            <a:fld id="{EC87E0CF-87F6-4B58-B8B8-DCAB2DAAF3CA}" type="slidenum">
              <a:rPr lang="en-US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8298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BC43D-211C-14C2-F223-5B45C8826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DE522A-B77F-233A-A352-96670E232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8904EC-FE36-73E2-173C-5ACE40327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2F5A61A-1B38-E388-77C9-7A460A926963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47EFD-0889-A7A9-C915-CDFBA40D4C88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>
                <a:solidFill>
                  <a:prstClr val="black"/>
                </a:solidFill>
              </a:rPr>
              <a:pPr/>
              <a:t>4/29/2026 7:59 AM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9DC9C-B637-2AA7-64D7-BE254E46A0D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EAE2C3-490E-4AA4-BBEF-67E5CCC94F2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24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C2039-068D-3A3B-A94D-91B60C146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B517E8-C702-B9B1-E8B0-D2D501B799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F17CEC-46D3-6C5A-D9D2-2D911B208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82B45F0-1F4C-1B6B-565E-7B9D9C8DF337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238F85-5A36-5D80-EEAE-5D1FC35489DA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/>
              <a:pPr/>
              <a:t>4/29/2026 7:59 AM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34A93D-E590-3A55-902E-3D01E9F41A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396E4-B7C9-589C-7609-CBB8B39B68A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476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8619C-CC09-59A0-4C92-4DB9ACB7E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14FA95-EDF1-B9C9-1B5C-0F3E002E4B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8FDDE3-BDC6-D507-55D9-50F238750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98CF9FB-5A5D-1909-1382-9C4B3BE80E5C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A6894-98B4-3BD5-5E0E-C9CF9581D3CF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/>
              <a:pPr/>
              <a:t>4/29/2026 7:59 AM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A4CAD2-8FF3-548B-6F87-213A6852AA0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27E51-F6BA-5D93-D416-614AD40AB9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162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C3A58-8C64-85B3-EADE-DA9410BCD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163FCA-A0B7-1644-AA36-B3B3A7146C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A4FA84-E49E-C42F-E05B-1D1B1FAA7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8C1AECB3-68D0-C6B7-D45D-E34E2156B5A1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FF99C1-868E-9E90-F755-EE1B26A82175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/>
              <a:pPr/>
              <a:t>4/29/2026 7:59 AM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E0254-A164-BAD1-AEEF-0C0FAADD13D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8312F-8CFB-929E-A9C0-BAB54158FF6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417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3CE25-D58E-AEED-EDC7-E3183BBA5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441AEC-FB65-8E75-94AF-ACB3287B6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7AE9DA-4A97-9A7C-948A-71A2B7F83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A16F9D9-FA24-90BE-0A4E-C902F826C41C}"/>
              </a:ext>
            </a:extLst>
          </p:cNvPr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C8C86-945F-6632-6AF4-06CD985F0062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1331B57-0BE5-4F82-AA58-76F53EFF3ADA}" type="datetime8">
              <a:rPr lang="en-US" smtClean="0"/>
              <a:pPr/>
              <a:t>4/29/2026 7:59 AM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7D7E4-B40B-6036-9B0E-504BAF1273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39BF6-60A2-63C5-5ACE-C22C9FD197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885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2098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46075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16301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636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19402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69543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2591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27984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88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875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775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513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7714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130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1793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100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06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78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401396665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61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rectangl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4/29/2026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9424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</p:sldLayoutIdLst>
  <p:transition>
    <p:fade/>
  </p:transition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png"/><Relationship Id="rId11" Type="http://schemas.openxmlformats.org/officeDocument/2006/relationships/diagramColors" Target="../diagrams/colors6.xml"/><Relationship Id="rId5" Type="http://schemas.openxmlformats.org/officeDocument/2006/relationships/image" Target="../media/image9.png"/><Relationship Id="rId10" Type="http://schemas.openxmlformats.org/officeDocument/2006/relationships/diagramQuickStyle" Target="../diagrams/quickStyle6.xml"/><Relationship Id="rId4" Type="http://schemas.openxmlformats.org/officeDocument/2006/relationships/image" Target="../media/image8.png"/><Relationship Id="rId9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7.jpeg"/><Relationship Id="rId4" Type="http://schemas.openxmlformats.org/officeDocument/2006/relationships/hyperlink" Target="http://www.google.com/url?sa=i&amp;rct=j&amp;q=&amp;esrc=s&amp;frm=1&amp;source=images&amp;cd=&amp;cad=rja&amp;docid=VFMhjmkseQdk9M&amp;tbnid=hBaC_6QIleE2AM:&amp;ved=0CAUQjRw&amp;url=http%3A%2F%2Fen.academic.ru%2Fdic.nsf%2Fenwiki%2F61113&amp;ei=oMVqUpTgH4qlkQf2koHwAQ&amp;bvm=bv.55123115,d.eW0&amp;psig=AFQjCNG2oI6ij-YGaA45HKq6VJHQGatFNQ&amp;ust=1382815380803657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>
            <a:extLst>
              <a:ext uri="{FF2B5EF4-FFF2-40B4-BE49-F238E27FC236}">
                <a16:creationId xmlns:a16="http://schemas.microsoft.com/office/drawing/2014/main" id="{A4829A64-DA8C-4D0D-93F4-D406BA08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95179"/>
            <a:ext cx="9144000" cy="553998"/>
          </a:xfrm>
          <a:noFill/>
        </p:spPr>
        <p:txBody>
          <a:bodyPr/>
          <a:lstStyle/>
          <a:p>
            <a:pPr algn="ctr" eaLnBrk="1" hangingPunct="1"/>
            <a:r>
              <a:rPr lang="en-US" altLang="en-US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IRWA-ITC Symposium</a:t>
            </a:r>
            <a:br>
              <a:rPr lang="en-US" altLang="en-US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30, 2026</a:t>
            </a:r>
            <a:endParaRPr lang="en-US" altLang="en-US" sz="4400" spc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TextBox 6">
            <a:extLst>
              <a:ext uri="{FF2B5EF4-FFF2-40B4-BE49-F238E27FC236}">
                <a16:creationId xmlns:a16="http://schemas.microsoft.com/office/drawing/2014/main" id="{1FEF5727-BEC9-4AC5-B9D1-44AADA616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52543"/>
            <a:ext cx="8229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Arial" panose="020B0604020202020204" pitchFamily="34" charset="0"/>
              </a:rPr>
              <a:t>Conservation Acquisitions: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Arial" panose="020B0604020202020204" pitchFamily="34" charset="0"/>
              </a:rPr>
              <a:t>What Acquisition Agents Need to Know</a:t>
            </a:r>
          </a:p>
        </p:txBody>
      </p:sp>
      <p:pic>
        <p:nvPicPr>
          <p:cNvPr id="6" name="Picture 5" descr="A picture containing scene, way, train, track&#10;&#10;Description automatically generated">
            <a:extLst>
              <a:ext uri="{FF2B5EF4-FFF2-40B4-BE49-F238E27FC236}">
                <a16:creationId xmlns:a16="http://schemas.microsoft.com/office/drawing/2014/main" id="{BB592619-21E8-4534-AE1A-F6CF8F9196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668315"/>
            <a:ext cx="6176467" cy="4106693"/>
          </a:xfrm>
          <a:prstGeom prst="rect">
            <a:avLst/>
          </a:prstGeom>
        </p:spPr>
      </p:pic>
      <p:pic>
        <p:nvPicPr>
          <p:cNvPr id="4" name="Picture 3" descr="A black bear is standing in the dark&#10;&#10;Description automatically generated">
            <a:extLst>
              <a:ext uri="{FF2B5EF4-FFF2-40B4-BE49-F238E27FC236}">
                <a16:creationId xmlns:a16="http://schemas.microsoft.com/office/drawing/2014/main" id="{9A1ACA0F-DAAA-412B-87EB-BAFABA2981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2286000"/>
            <a:ext cx="3810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2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A5DC8-2685-C887-2CAF-AB3033109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5D808-97BA-8E38-A8CC-BD0A42D084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83" y="452718"/>
            <a:ext cx="7053542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4200" dirty="0"/>
              <a:t>Conservation Programs Used in Region 9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CBAD461E-CFA3-6D0C-3ADB-4E49C36601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0595649"/>
              </p:ext>
            </p:extLst>
          </p:nvPr>
        </p:nvGraphicFramePr>
        <p:xfrm>
          <a:off x="484583" y="2140085"/>
          <a:ext cx="7053264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103267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583" y="452718"/>
            <a:ext cx="7053542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4200" dirty="0"/>
              <a:t>Conservation Programs Used in Florida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DD44BE48-AF8C-3C00-4C8D-762A1DBFA5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1684724"/>
              </p:ext>
            </p:extLst>
          </p:nvPr>
        </p:nvGraphicFramePr>
        <p:xfrm>
          <a:off x="484583" y="2140085"/>
          <a:ext cx="7053264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79599513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19594"/>
            <a:ext cx="7650427" cy="1026595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1000 Friends of Florida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669CEA-759C-44C7-85B4-5AA5B51DA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074" y="781748"/>
            <a:ext cx="6329852" cy="5943362"/>
          </a:xfrm>
          <a:prstGeom prst="rect">
            <a:avLst/>
          </a:prstGeom>
        </p:spPr>
      </p:pic>
      <p:pic>
        <p:nvPicPr>
          <p:cNvPr id="5" name="Picture 7">
            <a:hlinkClick r:id="rId4"/>
            <a:extLst>
              <a:ext uri="{FF2B5EF4-FFF2-40B4-BE49-F238E27FC236}">
                <a16:creationId xmlns:a16="http://schemas.microsoft.com/office/drawing/2014/main" id="{9F94DF9E-AC31-43C7-BD00-99E6FE534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661" y="2514600"/>
            <a:ext cx="4202048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35175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7726627" cy="797995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Florida’s Imperiled Species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FB8329-0B9D-47DF-97E1-A4B0DDE78CF7}"/>
              </a:ext>
            </a:extLst>
          </p:cNvPr>
          <p:cNvSpPr txBox="1"/>
          <p:nvPr/>
        </p:nvSpPr>
        <p:spPr>
          <a:xfrm>
            <a:off x="990600" y="1524000"/>
            <a:ext cx="7467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131 Federal or State Listed Animal Species</a:t>
            </a:r>
          </a:p>
          <a:p>
            <a:pPr algn="just"/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Florida Panther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Florida Key Deer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Gopher Tortoise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American Crocodile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Wood Stork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just"/>
            <a:r>
              <a:rPr lang="en-US" sz="2000" dirty="0"/>
              <a:t>69 Federally Listed Plant Species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20 are found on the Lake Wales Ridge</a:t>
            </a:r>
          </a:p>
        </p:txBody>
      </p:sp>
    </p:spTree>
    <p:extLst>
      <p:ext uri="{BB962C8B-B14F-4D97-AF65-F5344CB8AC3E}">
        <p14:creationId xmlns:p14="http://schemas.microsoft.com/office/powerpoint/2010/main" val="13807518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9141714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1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228080"/>
            <a:ext cx="745301" cy="762000"/>
          </a:xfrm>
          <a:prstGeom prst="rect">
            <a:avLst/>
          </a:prstGeom>
        </p:spPr>
      </p:pic>
      <p:sp>
        <p:nvSpPr>
          <p:cNvPr id="30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191" y="0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646" y="804672"/>
            <a:ext cx="2641019" cy="52486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/>
            <a:r>
              <a:rPr lang="en-US" sz="29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Florida Conservation</a:t>
            </a:r>
            <a:br>
              <a:rPr lang="en-US" sz="29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9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By The Numbers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FB8329-0B9D-47DF-97E1-A4B0DDE78CF7}"/>
              </a:ext>
            </a:extLst>
          </p:cNvPr>
          <p:cNvSpPr txBox="1"/>
          <p:nvPr/>
        </p:nvSpPr>
        <p:spPr>
          <a:xfrm>
            <a:off x="3731895" y="804671"/>
            <a:ext cx="4799948" cy="524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Total Florida land area			34,320,000 acres</a:t>
            </a:r>
          </a:p>
          <a:p>
            <a:pPr marL="285750" indent="-285750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Total managed for conservation 10,786,209 acres </a:t>
            </a:r>
          </a:p>
          <a:p>
            <a:pPr marL="285750" indent="-285750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Federal lands					  4,069,977 acres</a:t>
            </a:r>
          </a:p>
          <a:p>
            <a:pPr marL="285750" indent="-285750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State lands					  5,011,239 acres</a:t>
            </a:r>
          </a:p>
          <a:p>
            <a:pPr marL="285750" indent="-285750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Local government lands				     502,744 acres</a:t>
            </a:r>
          </a:p>
          <a:p>
            <a:pPr marL="285750" indent="-285750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Private lands					     236,332 acres</a:t>
            </a:r>
          </a:p>
          <a:p>
            <a:pPr marL="285750" indent="-285750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Conservation easements			     965,917 acres</a:t>
            </a:r>
          </a:p>
        </p:txBody>
      </p:sp>
    </p:spTree>
    <p:extLst>
      <p:ext uri="{BB962C8B-B14F-4D97-AF65-F5344CB8AC3E}">
        <p14:creationId xmlns:p14="http://schemas.microsoft.com/office/powerpoint/2010/main" val="29503808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E27238C-8EAF-4098-86E6-7723B7DAE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6">
            <a:extLst>
              <a:ext uri="{FF2B5EF4-FFF2-40B4-BE49-F238E27FC236}">
                <a16:creationId xmlns:a16="http://schemas.microsoft.com/office/drawing/2014/main" id="{992F97B1-1891-4FCC-9E5F-BA97EDB48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13257" y="0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78C6C821-FEE1-4EB6-9590-C021440C7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81" y="0"/>
            <a:ext cx="7275344" cy="6858001"/>
          </a:xfrm>
          <a:custGeom>
            <a:avLst/>
            <a:gdLst>
              <a:gd name="connsiteX0" fmla="*/ 0 w 9700459"/>
              <a:gd name="connsiteY0" fmla="*/ 0 h 6858001"/>
              <a:gd name="connsiteX1" fmla="*/ 1323975 w 9700459"/>
              <a:gd name="connsiteY1" fmla="*/ 0 h 6858001"/>
              <a:gd name="connsiteX2" fmla="*/ 1517015 w 9700459"/>
              <a:gd name="connsiteY2" fmla="*/ 0 h 6858001"/>
              <a:gd name="connsiteX3" fmla="*/ 3241265 w 9700459"/>
              <a:gd name="connsiteY3" fmla="*/ 0 h 6858001"/>
              <a:gd name="connsiteX4" fmla="*/ 3241265 w 9700459"/>
              <a:gd name="connsiteY4" fmla="*/ 1 h 6858001"/>
              <a:gd name="connsiteX5" fmla="*/ 8355744 w 9700459"/>
              <a:gd name="connsiteY5" fmla="*/ 1 h 6858001"/>
              <a:gd name="connsiteX6" fmla="*/ 8355744 w 9700459"/>
              <a:gd name="connsiteY6" fmla="*/ 0 h 6858001"/>
              <a:gd name="connsiteX7" fmla="*/ 9699282 w 9700459"/>
              <a:gd name="connsiteY7" fmla="*/ 0 h 6858001"/>
              <a:gd name="connsiteX8" fmla="*/ 9674237 w 9700459"/>
              <a:gd name="connsiteY8" fmla="*/ 155677 h 6858001"/>
              <a:gd name="connsiteX9" fmla="*/ 9650368 w 9700459"/>
              <a:gd name="connsiteY9" fmla="*/ 310668 h 6858001"/>
              <a:gd name="connsiteX10" fmla="*/ 9627004 w 9700459"/>
              <a:gd name="connsiteY10" fmla="*/ 466344 h 6858001"/>
              <a:gd name="connsiteX11" fmla="*/ 9607001 w 9700459"/>
              <a:gd name="connsiteY11" fmla="*/ 622707 h 6858001"/>
              <a:gd name="connsiteX12" fmla="*/ 9586830 w 9700459"/>
              <a:gd name="connsiteY12" fmla="*/ 778383 h 6858001"/>
              <a:gd name="connsiteX13" fmla="*/ 9568004 w 9700459"/>
              <a:gd name="connsiteY13" fmla="*/ 934746 h 6858001"/>
              <a:gd name="connsiteX14" fmla="*/ 9551868 w 9700459"/>
              <a:gd name="connsiteY14" fmla="*/ 1089051 h 6858001"/>
              <a:gd name="connsiteX15" fmla="*/ 9536572 w 9700459"/>
              <a:gd name="connsiteY15" fmla="*/ 1245413 h 6858001"/>
              <a:gd name="connsiteX16" fmla="*/ 9522620 w 9700459"/>
              <a:gd name="connsiteY16" fmla="*/ 1401090 h 6858001"/>
              <a:gd name="connsiteX17" fmla="*/ 9510518 w 9700459"/>
              <a:gd name="connsiteY17" fmla="*/ 1554023 h 6858001"/>
              <a:gd name="connsiteX18" fmla="*/ 9498415 w 9700459"/>
              <a:gd name="connsiteY18" fmla="*/ 1709014 h 6858001"/>
              <a:gd name="connsiteX19" fmla="*/ 9488330 w 9700459"/>
              <a:gd name="connsiteY19" fmla="*/ 1861947 h 6858001"/>
              <a:gd name="connsiteX20" fmla="*/ 9480430 w 9700459"/>
              <a:gd name="connsiteY20" fmla="*/ 2014881 h 6858001"/>
              <a:gd name="connsiteX21" fmla="*/ 9472193 w 9700459"/>
              <a:gd name="connsiteY21" fmla="*/ 2167128 h 6858001"/>
              <a:gd name="connsiteX22" fmla="*/ 9465302 w 9700459"/>
              <a:gd name="connsiteY22" fmla="*/ 2318004 h 6858001"/>
              <a:gd name="connsiteX23" fmla="*/ 9460427 w 9700459"/>
              <a:gd name="connsiteY23" fmla="*/ 2467509 h 6858001"/>
              <a:gd name="connsiteX24" fmla="*/ 9456225 w 9700459"/>
              <a:gd name="connsiteY24" fmla="*/ 2617013 h 6858001"/>
              <a:gd name="connsiteX25" fmla="*/ 9452191 w 9700459"/>
              <a:gd name="connsiteY25" fmla="*/ 2765146 h 6858001"/>
              <a:gd name="connsiteX26" fmla="*/ 9450342 w 9700459"/>
              <a:gd name="connsiteY26" fmla="*/ 2911221 h 6858001"/>
              <a:gd name="connsiteX27" fmla="*/ 9448325 w 9700459"/>
              <a:gd name="connsiteY27" fmla="*/ 3057297 h 6858001"/>
              <a:gd name="connsiteX28" fmla="*/ 9447316 w 9700459"/>
              <a:gd name="connsiteY28" fmla="*/ 3201315 h 6858001"/>
              <a:gd name="connsiteX29" fmla="*/ 9448325 w 9700459"/>
              <a:gd name="connsiteY29" fmla="*/ 3343961 h 6858001"/>
              <a:gd name="connsiteX30" fmla="*/ 9448325 w 9700459"/>
              <a:gd name="connsiteY30" fmla="*/ 3485236 h 6858001"/>
              <a:gd name="connsiteX31" fmla="*/ 9450342 w 9700459"/>
              <a:gd name="connsiteY31" fmla="*/ 3625139 h 6858001"/>
              <a:gd name="connsiteX32" fmla="*/ 9453367 w 9700459"/>
              <a:gd name="connsiteY32" fmla="*/ 3762299 h 6858001"/>
              <a:gd name="connsiteX33" fmla="*/ 9456225 w 9700459"/>
              <a:gd name="connsiteY33" fmla="*/ 3898087 h 6858001"/>
              <a:gd name="connsiteX34" fmla="*/ 9459419 w 9700459"/>
              <a:gd name="connsiteY34" fmla="*/ 4031133 h 6858001"/>
              <a:gd name="connsiteX35" fmla="*/ 9464293 w 9700459"/>
              <a:gd name="connsiteY35" fmla="*/ 4163492 h 6858001"/>
              <a:gd name="connsiteX36" fmla="*/ 9469504 w 9700459"/>
              <a:gd name="connsiteY36" fmla="*/ 4293793 h 6858001"/>
              <a:gd name="connsiteX37" fmla="*/ 9474210 w 9700459"/>
              <a:gd name="connsiteY37" fmla="*/ 4421352 h 6858001"/>
              <a:gd name="connsiteX38" fmla="*/ 9487490 w 9700459"/>
              <a:gd name="connsiteY38" fmla="*/ 4670298 h 6858001"/>
              <a:gd name="connsiteX39" fmla="*/ 9501609 w 9700459"/>
              <a:gd name="connsiteY39" fmla="*/ 4908956 h 6858001"/>
              <a:gd name="connsiteX40" fmla="*/ 9516401 w 9700459"/>
              <a:gd name="connsiteY40" fmla="*/ 5138013 h 6858001"/>
              <a:gd name="connsiteX41" fmla="*/ 9532706 w 9700459"/>
              <a:gd name="connsiteY41" fmla="*/ 5354726 h 6858001"/>
              <a:gd name="connsiteX42" fmla="*/ 9549683 w 9700459"/>
              <a:gd name="connsiteY42" fmla="*/ 5561838 h 6858001"/>
              <a:gd name="connsiteX43" fmla="*/ 9568004 w 9700459"/>
              <a:gd name="connsiteY43" fmla="*/ 5753862 h 6858001"/>
              <a:gd name="connsiteX44" fmla="*/ 9585990 w 9700459"/>
              <a:gd name="connsiteY44" fmla="*/ 5934227 h 6858001"/>
              <a:gd name="connsiteX45" fmla="*/ 9603975 w 9700459"/>
              <a:gd name="connsiteY45" fmla="*/ 6100191 h 6858001"/>
              <a:gd name="connsiteX46" fmla="*/ 9620952 w 9700459"/>
              <a:gd name="connsiteY46" fmla="*/ 6252438 h 6858001"/>
              <a:gd name="connsiteX47" fmla="*/ 9637089 w 9700459"/>
              <a:gd name="connsiteY47" fmla="*/ 6387541 h 6858001"/>
              <a:gd name="connsiteX48" fmla="*/ 9652385 w 9700459"/>
              <a:gd name="connsiteY48" fmla="*/ 6509613 h 6858001"/>
              <a:gd name="connsiteX49" fmla="*/ 9665160 w 9700459"/>
              <a:gd name="connsiteY49" fmla="*/ 6612483 h 6858001"/>
              <a:gd name="connsiteX50" fmla="*/ 9677262 w 9700459"/>
              <a:gd name="connsiteY50" fmla="*/ 6698894 h 6858001"/>
              <a:gd name="connsiteX51" fmla="*/ 9694576 w 9700459"/>
              <a:gd name="connsiteY51" fmla="*/ 6817538 h 6858001"/>
              <a:gd name="connsiteX52" fmla="*/ 9700459 w 9700459"/>
              <a:gd name="connsiteY52" fmla="*/ 6858000 h 6858001"/>
              <a:gd name="connsiteX53" fmla="*/ 8795105 w 9700459"/>
              <a:gd name="connsiteY53" fmla="*/ 6858000 h 6858001"/>
              <a:gd name="connsiteX54" fmla="*/ 8795105 w 9700459"/>
              <a:gd name="connsiteY54" fmla="*/ 6858001 h 6858001"/>
              <a:gd name="connsiteX55" fmla="*/ 2704541 w 9700459"/>
              <a:gd name="connsiteY55" fmla="*/ 6858001 h 6858001"/>
              <a:gd name="connsiteX56" fmla="*/ 2704541 w 9700459"/>
              <a:gd name="connsiteY56" fmla="*/ 6858000 h 6858001"/>
              <a:gd name="connsiteX57" fmla="*/ 1517015 w 9700459"/>
              <a:gd name="connsiteY57" fmla="*/ 6858000 h 6858001"/>
              <a:gd name="connsiteX58" fmla="*/ 1323975 w 9700459"/>
              <a:gd name="connsiteY58" fmla="*/ 6858000 h 6858001"/>
              <a:gd name="connsiteX59" fmla="*/ 0 w 9700459"/>
              <a:gd name="connsiteY5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700459" h="6858001">
                <a:moveTo>
                  <a:pt x="0" y="0"/>
                </a:moveTo>
                <a:lnTo>
                  <a:pt x="1323975" y="0"/>
                </a:lnTo>
                <a:lnTo>
                  <a:pt x="1517015" y="0"/>
                </a:lnTo>
                <a:lnTo>
                  <a:pt x="3241265" y="0"/>
                </a:lnTo>
                <a:lnTo>
                  <a:pt x="3241265" y="1"/>
                </a:lnTo>
                <a:lnTo>
                  <a:pt x="8355744" y="1"/>
                </a:lnTo>
                <a:lnTo>
                  <a:pt x="8355744" y="0"/>
                </a:lnTo>
                <a:lnTo>
                  <a:pt x="9699282" y="0"/>
                </a:lnTo>
                <a:lnTo>
                  <a:pt x="9674237" y="155677"/>
                </a:lnTo>
                <a:lnTo>
                  <a:pt x="9650368" y="310668"/>
                </a:lnTo>
                <a:lnTo>
                  <a:pt x="9627004" y="466344"/>
                </a:lnTo>
                <a:lnTo>
                  <a:pt x="9607001" y="622707"/>
                </a:lnTo>
                <a:lnTo>
                  <a:pt x="9586830" y="778383"/>
                </a:lnTo>
                <a:lnTo>
                  <a:pt x="9568004" y="934746"/>
                </a:lnTo>
                <a:lnTo>
                  <a:pt x="9551868" y="1089051"/>
                </a:lnTo>
                <a:lnTo>
                  <a:pt x="9536572" y="1245413"/>
                </a:lnTo>
                <a:lnTo>
                  <a:pt x="9522620" y="1401090"/>
                </a:lnTo>
                <a:lnTo>
                  <a:pt x="9510518" y="1554023"/>
                </a:lnTo>
                <a:lnTo>
                  <a:pt x="9498415" y="1709014"/>
                </a:lnTo>
                <a:lnTo>
                  <a:pt x="9488330" y="1861947"/>
                </a:lnTo>
                <a:lnTo>
                  <a:pt x="9480430" y="2014881"/>
                </a:lnTo>
                <a:lnTo>
                  <a:pt x="9472193" y="2167128"/>
                </a:lnTo>
                <a:lnTo>
                  <a:pt x="9465302" y="2318004"/>
                </a:lnTo>
                <a:lnTo>
                  <a:pt x="9460427" y="2467509"/>
                </a:lnTo>
                <a:lnTo>
                  <a:pt x="9456225" y="2617013"/>
                </a:lnTo>
                <a:lnTo>
                  <a:pt x="9452191" y="2765146"/>
                </a:lnTo>
                <a:lnTo>
                  <a:pt x="9450342" y="2911221"/>
                </a:lnTo>
                <a:lnTo>
                  <a:pt x="9448325" y="3057297"/>
                </a:lnTo>
                <a:lnTo>
                  <a:pt x="9447316" y="3201315"/>
                </a:lnTo>
                <a:lnTo>
                  <a:pt x="9448325" y="3343961"/>
                </a:lnTo>
                <a:lnTo>
                  <a:pt x="9448325" y="3485236"/>
                </a:lnTo>
                <a:lnTo>
                  <a:pt x="9450342" y="3625139"/>
                </a:lnTo>
                <a:lnTo>
                  <a:pt x="9453367" y="3762299"/>
                </a:lnTo>
                <a:lnTo>
                  <a:pt x="9456225" y="3898087"/>
                </a:lnTo>
                <a:lnTo>
                  <a:pt x="9459419" y="4031133"/>
                </a:lnTo>
                <a:lnTo>
                  <a:pt x="9464293" y="4163492"/>
                </a:lnTo>
                <a:lnTo>
                  <a:pt x="9469504" y="4293793"/>
                </a:lnTo>
                <a:lnTo>
                  <a:pt x="9474210" y="4421352"/>
                </a:lnTo>
                <a:lnTo>
                  <a:pt x="9487490" y="4670298"/>
                </a:lnTo>
                <a:lnTo>
                  <a:pt x="9501609" y="4908956"/>
                </a:lnTo>
                <a:lnTo>
                  <a:pt x="9516401" y="5138013"/>
                </a:lnTo>
                <a:lnTo>
                  <a:pt x="9532706" y="5354726"/>
                </a:lnTo>
                <a:lnTo>
                  <a:pt x="9549683" y="5561838"/>
                </a:lnTo>
                <a:lnTo>
                  <a:pt x="9568004" y="5753862"/>
                </a:lnTo>
                <a:lnTo>
                  <a:pt x="9585990" y="5934227"/>
                </a:lnTo>
                <a:lnTo>
                  <a:pt x="9603975" y="6100191"/>
                </a:lnTo>
                <a:lnTo>
                  <a:pt x="9620952" y="6252438"/>
                </a:lnTo>
                <a:lnTo>
                  <a:pt x="9637089" y="6387541"/>
                </a:lnTo>
                <a:lnTo>
                  <a:pt x="9652385" y="6509613"/>
                </a:lnTo>
                <a:lnTo>
                  <a:pt x="9665160" y="6612483"/>
                </a:lnTo>
                <a:lnTo>
                  <a:pt x="9677262" y="6698894"/>
                </a:lnTo>
                <a:lnTo>
                  <a:pt x="9694576" y="6817538"/>
                </a:lnTo>
                <a:lnTo>
                  <a:pt x="9700459" y="6858000"/>
                </a:lnTo>
                <a:lnTo>
                  <a:pt x="8795105" y="6858000"/>
                </a:lnTo>
                <a:lnTo>
                  <a:pt x="8795105" y="6858001"/>
                </a:lnTo>
                <a:lnTo>
                  <a:pt x="2704541" y="6858001"/>
                </a:lnTo>
                <a:lnTo>
                  <a:pt x="2704541" y="6858000"/>
                </a:lnTo>
                <a:lnTo>
                  <a:pt x="1517015" y="6858000"/>
                </a:lnTo>
                <a:lnTo>
                  <a:pt x="132397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0"/>
            <a:ext cx="5231186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45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Transportation and Conservation</a:t>
            </a:r>
            <a:br>
              <a:rPr lang="en-US" sz="45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45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Working Together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61A74B3-E247-44D4-8C48-FAE8E205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66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20C766-6B41-44E2-9C72-A5EA9F2002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3299767"/>
            <a:ext cx="5334000" cy="35582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0"/>
            <a:ext cx="8534400" cy="1026595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The Impact of Regional Roads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A0A72E-8A67-4E0F-896D-3B69AAA00B62}"/>
              </a:ext>
            </a:extLst>
          </p:cNvPr>
          <p:cNvSpPr txBox="1"/>
          <p:nvPr/>
        </p:nvSpPr>
        <p:spPr>
          <a:xfrm>
            <a:off x="288676" y="990600"/>
            <a:ext cx="74676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roads can: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Destroy species habitat and productive agricultural land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Fragment wildlife corridors and increase road kills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Impact the ability to conduct prescribed fires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 urban sprawl; changing rural way of life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 speculative land buying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701DDA-A0F3-4E84-9396-9AA7339768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41212"/>
            <a:ext cx="4572000" cy="31034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676EA1-B3FA-4AAD-A0CC-0ACD5188F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6567631"/>
            <a:ext cx="12355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3657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657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657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657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657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657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657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657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657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657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© Carlton Ward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FB63F-37FC-4956-BF19-411BF83D7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019" y="6574162"/>
            <a:ext cx="13117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3657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657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657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657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657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657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657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657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657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3657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© Randy Bautista</a:t>
            </a:r>
          </a:p>
        </p:txBody>
      </p:sp>
    </p:spTree>
    <p:extLst>
      <p:ext uri="{BB962C8B-B14F-4D97-AF65-F5344CB8AC3E}">
        <p14:creationId xmlns:p14="http://schemas.microsoft.com/office/powerpoint/2010/main" val="83098725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54780"/>
            <a:ext cx="7650427" cy="1026595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Florida Wildlife Corridor 2017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67EC2838-3DFD-4499-AC03-970CCE9F7C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35" y="1295400"/>
            <a:ext cx="7198658" cy="556259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C09FCFA-8F0A-44D7-AC39-6A97D239DB65}"/>
              </a:ext>
            </a:extLst>
          </p:cNvPr>
          <p:cNvSpPr/>
          <p:nvPr/>
        </p:nvSpPr>
        <p:spPr bwMode="auto">
          <a:xfrm rot="19567364">
            <a:off x="6181318" y="3042170"/>
            <a:ext cx="381065" cy="422176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950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5FE1B-0CD8-4E80-BA16-BC6683BAE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61" y="0"/>
            <a:ext cx="730507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4419600"/>
            <a:ext cx="4343400" cy="1026595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Conservation Lands</a:t>
            </a:r>
            <a:br>
              <a:rPr lang="en-US" sz="4400" dirty="0">
                <a:solidFill>
                  <a:srgbClr val="FFFF00"/>
                </a:solidFill>
              </a:rPr>
            </a:br>
            <a:r>
              <a:rPr lang="en-US" sz="4400" dirty="0">
                <a:solidFill>
                  <a:srgbClr val="FFFF00"/>
                </a:solidFill>
              </a:rPr>
              <a:t>&amp; Projects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2483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FE2458-2D27-470E-BE12-C71D33E95A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400" y="-63500"/>
            <a:ext cx="4800600" cy="690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553A30-91CD-450E-8865-1E6D18AB6B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709" y="-95252"/>
            <a:ext cx="4495800" cy="6953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279310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584" y="452718"/>
            <a:ext cx="3124185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4200"/>
              <a:t>Presented by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DAA46B9-B7E8-4487-B28E-C63A6EB7A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095864" y="809550"/>
            <a:ext cx="6858001" cy="52389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C866818C-1E5F-475A-B310-3C06B555F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5515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IRWA Region 6">
            <a:extLst>
              <a:ext uri="{FF2B5EF4-FFF2-40B4-BE49-F238E27FC236}">
                <a16:creationId xmlns:a16="http://schemas.microsoft.com/office/drawing/2014/main" id="{844294C7-E0DF-B406-D8DD-3FC833067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3760" y="647699"/>
            <a:ext cx="3821197" cy="26833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12AFDE8-E1ED-4A49-B8B3-4953F4B8A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FB8329-0B9D-47DF-97E1-A4B0DDE78CF7}"/>
              </a:ext>
            </a:extLst>
          </p:cNvPr>
          <p:cNvSpPr txBox="1"/>
          <p:nvPr/>
        </p:nvSpPr>
        <p:spPr>
          <a:xfrm>
            <a:off x="484584" y="2052918"/>
            <a:ext cx="3123860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>
                <a:latin typeface="+mj-lt"/>
                <a:ea typeface="+mj-ea"/>
                <a:cs typeface="+mj-cs"/>
              </a:rPr>
              <a:t>Wendi McAleese, President</a:t>
            </a:r>
          </a:p>
          <a:p>
            <a:pPr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>
                <a:latin typeface="+mj-lt"/>
                <a:ea typeface="+mj-ea"/>
                <a:cs typeface="+mj-cs"/>
              </a:rPr>
              <a:t>American Government Services Corporation</a:t>
            </a:r>
          </a:p>
          <a:p>
            <a:pPr marL="285750" indent="-285750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>
              <a:latin typeface="+mj-lt"/>
              <a:ea typeface="+mj-ea"/>
              <a:cs typeface="+mj-cs"/>
            </a:endParaRPr>
          </a:p>
          <a:p>
            <a:pPr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6F955A-C473-47B4-BB90-1467EFAA8E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645" y="3526971"/>
            <a:ext cx="2721427" cy="272142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83358047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7650427" cy="1026595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Florida Black Bear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A5E1D31E-83FB-4BDC-B33E-14133BDC00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536" y="1298786"/>
            <a:ext cx="7256929" cy="515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9354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93AFC6FC-BE8A-4F90-AF09-1ED4A822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458200" cy="609398"/>
          </a:xfrm>
          <a:noFill/>
        </p:spPr>
        <p:txBody>
          <a:bodyPr/>
          <a:lstStyle/>
          <a:p>
            <a:pPr eaLnBrk="1" hangingPunct="1"/>
            <a:r>
              <a:rPr lang="en-US" altLang="en-US" sz="4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Florida Panther Telemetry 2018</a:t>
            </a:r>
            <a:endParaRPr lang="en-US" alt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7BCC3-22A6-4F40-B68A-4EBB02B48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36" y="1143000"/>
            <a:ext cx="7267129" cy="560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9911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942" y="1066800"/>
            <a:ext cx="3583458" cy="102659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Wildlife Underpasses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59997F-8352-4224-BAEE-27F49C1470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" y="3351923"/>
            <a:ext cx="5257800" cy="3506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90367E-C7FB-464B-B390-A73A07769C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0"/>
            <a:ext cx="4800600" cy="33467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75948D-A8B0-41EC-9F59-0722D06ADD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394" y="3346711"/>
            <a:ext cx="3880075" cy="35112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4418DF-CFCD-4B2D-92E7-7AAE5D76D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6571" y="3253796"/>
            <a:ext cx="12355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3657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657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657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657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657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657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657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657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657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FFFF"/>
                </a:solidFill>
              </a:rPr>
              <a:t>© Carlton Ward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4E307A-0469-413F-8622-C9921CEB1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8777" y="6581001"/>
            <a:ext cx="12355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3657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657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657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657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657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657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657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657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657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FFFF"/>
                </a:solidFill>
              </a:rPr>
              <a:t>© Carlton Ward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863B7-DB05-44A3-801F-C8331DD0D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6571" y="6301185"/>
            <a:ext cx="12355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3657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657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657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657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657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657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657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657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657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FFFFFF"/>
                </a:solidFill>
              </a:rPr>
              <a:t>© Carlton Ward</a:t>
            </a:r>
          </a:p>
        </p:txBody>
      </p:sp>
    </p:spTree>
    <p:extLst>
      <p:ext uri="{BB962C8B-B14F-4D97-AF65-F5344CB8AC3E}">
        <p14:creationId xmlns:p14="http://schemas.microsoft.com/office/powerpoint/2010/main" val="202986403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7650427" cy="1026595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Typical Infrastructure Mitigation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36AAC4-F892-4D66-A4C7-FAA203A50D5F}"/>
              </a:ext>
            </a:extLst>
          </p:cNvPr>
          <p:cNvSpPr txBox="1"/>
          <p:nvPr/>
        </p:nvSpPr>
        <p:spPr>
          <a:xfrm>
            <a:off x="228600" y="1255195"/>
            <a:ext cx="792479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Requirements: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Wetlands – mitigation banks, water management district consultations, or mitigation projects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Federally listed species – conservation banks or direct funding to USFWS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State listed species – FWC consultation to avoid impacting these species or gopher tortoise relocation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903877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001000" cy="1026595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Suncoast Parkway Mitigation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36AAC4-F892-4D66-A4C7-FAA203A50D5F}"/>
              </a:ext>
            </a:extLst>
          </p:cNvPr>
          <p:cNvSpPr txBox="1"/>
          <p:nvPr/>
        </p:nvSpPr>
        <p:spPr>
          <a:xfrm>
            <a:off x="304800" y="1225689"/>
            <a:ext cx="7924799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Requirements: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Withlacoochee State Forest impacts required 1:1 land replacement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Governed by Section 253.02 FS – now 1.5x the land area utilized or 2x the value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Listed Species Incidental Take permits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Federal species – Section 10, Endangered Species Act, administered by the US Fish and Wildlife Service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State species – required consultation with Florida Fish and Wildlife Conservation Commission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362239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00883"/>
            <a:ext cx="7650427" cy="1026595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Suncoast Parkway Mitigation Plan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F34E3-29C7-49ED-BBB9-B2EE48561DA3}"/>
              </a:ext>
            </a:extLst>
          </p:cNvPr>
          <p:cNvSpPr txBox="1"/>
          <p:nvPr/>
        </p:nvSpPr>
        <p:spPr>
          <a:xfrm>
            <a:off x="685800" y="1676400"/>
            <a:ext cx="7848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Replace lands taken in Withlacoochee State Forest</a:t>
            </a:r>
          </a:p>
          <a:p>
            <a:endParaRPr lang="en-US" dirty="0"/>
          </a:p>
          <a:p>
            <a:r>
              <a:rPr lang="en-US" dirty="0"/>
              <a:t>USFWS Habitat Conservation Plan Permit #TE97201B-0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Eastern indigo snake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Gopher tortoise</a:t>
            </a:r>
          </a:p>
          <a:p>
            <a:endParaRPr lang="en-US" dirty="0"/>
          </a:p>
          <a:p>
            <a:r>
              <a:rPr lang="en-US" dirty="0"/>
              <a:t>FWC Listed Species Incidental Take Permit #16-0007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Short-tailed snake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Gopher frog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Florida pine snake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Southeastern American kestrel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Florida burrowing owl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Florida mouse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Sherman fox squirrel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Homosassa shrew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66660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76200"/>
            <a:ext cx="7650427" cy="1026595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Consultant Role Suncoast Parkway 2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F34E3-29C7-49ED-BBB9-B2EE48561DA3}"/>
              </a:ext>
            </a:extLst>
          </p:cNvPr>
          <p:cNvSpPr txBox="1"/>
          <p:nvPr/>
        </p:nvSpPr>
        <p:spPr>
          <a:xfrm>
            <a:off x="685800" y="990600"/>
            <a:ext cx="7848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Initial consultation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Mitigation parcel identification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Landscape familiarity – resources and existing conservation 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Agency partner contacts</a:t>
            </a:r>
          </a:p>
          <a:p>
            <a:endParaRPr lang="en-US" sz="2000" dirty="0"/>
          </a:p>
          <a:p>
            <a:r>
              <a:rPr lang="en-US" sz="2000" dirty="0"/>
              <a:t>Acquisition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Landowner contacts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Real estate – negotiation and due diligence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EIP Florida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Understanding of DEP acquisition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Florida ecology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Florida conservation goals</a:t>
            </a:r>
          </a:p>
          <a:p>
            <a:endParaRPr lang="en-US" sz="2000" dirty="0"/>
          </a:p>
          <a:p>
            <a:r>
              <a:rPr lang="en-US" sz="2000" dirty="0"/>
              <a:t>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Florida black bear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Goethe State Forest (Watermelon Pond)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Demonstrated flexibility</a:t>
            </a:r>
          </a:p>
        </p:txBody>
      </p:sp>
    </p:spTree>
    <p:extLst>
      <p:ext uri="{BB962C8B-B14F-4D97-AF65-F5344CB8AC3E}">
        <p14:creationId xmlns:p14="http://schemas.microsoft.com/office/powerpoint/2010/main" val="4102432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7650427" cy="1026595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FDEP vs. FDOT Acquisition Process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36AAC4-F892-4D66-A4C7-FAA203A50D5F}"/>
              </a:ext>
            </a:extLst>
          </p:cNvPr>
          <p:cNvSpPr txBox="1"/>
          <p:nvPr/>
        </p:nvSpPr>
        <p:spPr>
          <a:xfrm>
            <a:off x="914400" y="1371600"/>
            <a:ext cx="2971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FDEP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Decision to acquire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Ecology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Politics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Appraisal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Appraisal Review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Negotiation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Contracting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Cabinet approval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Due diligence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Closing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48B70-C954-4A85-A16C-5B2E72AF2CCD}"/>
              </a:ext>
            </a:extLst>
          </p:cNvPr>
          <p:cNvSpPr txBox="1"/>
          <p:nvPr/>
        </p:nvSpPr>
        <p:spPr>
          <a:xfrm>
            <a:off x="5105400" y="1371600"/>
            <a:ext cx="297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FDOT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Decision to acquire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Permit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Appraisal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Appraisal Review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Negotiation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Contracting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Due diligence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Closing</a:t>
            </a:r>
          </a:p>
        </p:txBody>
      </p:sp>
    </p:spTree>
    <p:extLst>
      <p:ext uri="{BB962C8B-B14F-4D97-AF65-F5344CB8AC3E}">
        <p14:creationId xmlns:p14="http://schemas.microsoft.com/office/powerpoint/2010/main" val="318742511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52400"/>
            <a:ext cx="7650427" cy="1026595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Conclusion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CC3F33-112C-447A-B15C-F759E4676006}"/>
              </a:ext>
            </a:extLst>
          </p:cNvPr>
          <p:cNvSpPr txBox="1"/>
          <p:nvPr/>
        </p:nvSpPr>
        <p:spPr>
          <a:xfrm>
            <a:off x="876300" y="1631195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Increasingly, transportation and infrastructure agencies must become partners with the environmental community to achieve landscape conservation objectives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6F602-704E-4512-95D8-24054FEF1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36" y="3340330"/>
            <a:ext cx="7852329" cy="3212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146BC9-32AD-454B-81FD-61E6B0606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569" y="6232261"/>
            <a:ext cx="1237595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4161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E64BC1-69F5-4981-9C3C-8E04BE003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1"/>
            <a:ext cx="9144000" cy="6095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-152400"/>
            <a:ext cx="7802827" cy="110279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Questions?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7847753" y="6567487"/>
            <a:ext cx="12588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rial" panose="020B0604020202020204" pitchFamily="34" charset="0"/>
              </a:rPr>
              <a:t>©Carlton Ward</a:t>
            </a:r>
          </a:p>
        </p:txBody>
      </p:sp>
    </p:spTree>
    <p:extLst>
      <p:ext uri="{BB962C8B-B14F-4D97-AF65-F5344CB8AC3E}">
        <p14:creationId xmlns:p14="http://schemas.microsoft.com/office/powerpoint/2010/main" val="276799630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2056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2059" name="Picture 2058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2061" name="Oval 2060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63" name="Picture 2062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2065" name="Picture 2064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067" name="Rectangle 2066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584" y="452718"/>
            <a:ext cx="3124185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3600"/>
              <a:t>Photography by:</a:t>
            </a:r>
          </a:p>
        </p:txBody>
      </p:sp>
      <p:sp>
        <p:nvSpPr>
          <p:cNvPr id="2069" name="Freeform: Shape 2068">
            <a:extLst>
              <a:ext uri="{FF2B5EF4-FFF2-40B4-BE49-F238E27FC236}">
                <a16:creationId xmlns:a16="http://schemas.microsoft.com/office/drawing/2014/main" id="{7DAA46B9-B7E8-4487-B28E-C63A6EB7A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095864" y="809550"/>
            <a:ext cx="6858001" cy="52389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71" name="Freeform 23">
            <a:extLst>
              <a:ext uri="{FF2B5EF4-FFF2-40B4-BE49-F238E27FC236}">
                <a16:creationId xmlns:a16="http://schemas.microsoft.com/office/drawing/2014/main" id="{C866818C-1E5F-475A-B310-3C06B555F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5515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Carlton Ward Photography">
            <a:extLst>
              <a:ext uri="{FF2B5EF4-FFF2-40B4-BE49-F238E27FC236}">
                <a16:creationId xmlns:a16="http://schemas.microsoft.com/office/drawing/2014/main" id="{2773A18C-A666-4810-825D-32AAC6BC9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0807" y="1590872"/>
            <a:ext cx="4087103" cy="79698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3" name="Rectangle 2072">
            <a:extLst>
              <a:ext uri="{FF2B5EF4-FFF2-40B4-BE49-F238E27FC236}">
                <a16:creationId xmlns:a16="http://schemas.microsoft.com/office/drawing/2014/main" id="{D12AFDE8-E1ED-4A49-B8B3-4953F4B8A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FB8329-0B9D-47DF-97E1-A4B0DDE78CF7}"/>
              </a:ext>
            </a:extLst>
          </p:cNvPr>
          <p:cNvSpPr txBox="1"/>
          <p:nvPr/>
        </p:nvSpPr>
        <p:spPr>
          <a:xfrm>
            <a:off x="484584" y="2052918"/>
            <a:ext cx="3123860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>
                <a:latin typeface="+mj-lt"/>
                <a:ea typeface="+mj-ea"/>
                <a:cs typeface="+mj-cs"/>
              </a:rPr>
              <a:t>www.carltonward.com</a:t>
            </a:r>
          </a:p>
          <a:p>
            <a:pPr marL="285750" indent="-285750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>
              <a:latin typeface="+mj-lt"/>
              <a:ea typeface="+mj-ea"/>
              <a:cs typeface="+mj-cs"/>
            </a:endParaRPr>
          </a:p>
          <a:p>
            <a:pPr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E969415-E7B3-4335-BCAA-38518DB4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85672" y="3526971"/>
            <a:ext cx="1857373" cy="27214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96716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686" y="2819400"/>
            <a:ext cx="7726627" cy="797995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What Drives Conservation?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4847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4B4F5-51D9-953A-0C2E-D18DA7DC2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A36A-C103-C8A0-FDFC-F4774F8D5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81000"/>
            <a:ext cx="7726627" cy="797995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Net Population Change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678458-BDA3-9494-FCB7-83B71D49003B}"/>
              </a:ext>
            </a:extLst>
          </p:cNvPr>
          <p:cNvSpPr txBox="1"/>
          <p:nvPr/>
        </p:nvSpPr>
        <p:spPr>
          <a:xfrm>
            <a:off x="990600" y="1524000"/>
            <a:ext cx="746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States with largest recent net positive growth</a:t>
            </a:r>
          </a:p>
          <a:p>
            <a:pPr algn="just"/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Florida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Texas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South Carolina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North Carolina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Georgia</a:t>
            </a:r>
          </a:p>
          <a:p>
            <a:pPr algn="just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686709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0E9EF-9E91-76C1-1C72-CDF1FF8B7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E4EEC-5B11-B1EA-F724-2B906C3D2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83" y="452718"/>
            <a:ext cx="7053542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4200" dirty="0"/>
              <a:t>Conservation Programs Used in Region 6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F70DA2DE-320E-3814-476C-B20DEE7EEC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1967917"/>
              </p:ext>
            </p:extLst>
          </p:nvPr>
        </p:nvGraphicFramePr>
        <p:xfrm>
          <a:off x="484583" y="2140085"/>
          <a:ext cx="7053264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386064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7EEEE-1B94-80C4-B61B-B2A72A51F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9C6E-E565-CFB3-9B29-FA47192BE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83" y="452718"/>
            <a:ext cx="7053542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4200" dirty="0"/>
              <a:t>Conservation Programs Used in Region 6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F7914E93-AE58-4418-2E2A-32D5AB1093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8369376"/>
              </p:ext>
            </p:extLst>
          </p:nvPr>
        </p:nvGraphicFramePr>
        <p:xfrm>
          <a:off x="484583" y="2140085"/>
          <a:ext cx="7053264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2144395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9BD5D-6B1D-96F7-5250-CF47BA20F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EE1E0-E835-2265-086B-CC23DCF72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83" y="452718"/>
            <a:ext cx="7053542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4200" dirty="0"/>
              <a:t>Conservation Programs Used in Region 2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3498F225-178D-77A6-CFDC-9975D3A2C6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5090450"/>
              </p:ext>
            </p:extLst>
          </p:nvPr>
        </p:nvGraphicFramePr>
        <p:xfrm>
          <a:off x="484583" y="2140085"/>
          <a:ext cx="7053264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6533941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91D78-257C-8A7B-0498-C533563EC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3ECD6-FB7F-21BA-8328-49C47C5F1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83" y="452718"/>
            <a:ext cx="7053542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4200" dirty="0"/>
              <a:t>Conservation Programs Used in Region 9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F10AC85C-314C-B141-42CA-FBD0E33748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2405387"/>
              </p:ext>
            </p:extLst>
          </p:nvPr>
        </p:nvGraphicFramePr>
        <p:xfrm>
          <a:off x="484583" y="2140085"/>
          <a:ext cx="7053264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72642785"/>
      </p:ext>
    </p:extLst>
  </p:cSld>
  <p:clrMapOvr>
    <a:masterClrMapping/>
  </p:clrMapOvr>
  <p:transition>
    <p:fade/>
  </p:transition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Blue Segoe 4-3 template-template_April-17-2007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9608EE9-BC9B-48A0-9915-52B7EE8658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Sample presentation slides (Blue ribbons design)</Template>
  <TotalTime>4749</TotalTime>
  <Words>942</Words>
  <Application>Microsoft Office PowerPoint</Application>
  <PresentationFormat>On-screen Show (4:3)</PresentationFormat>
  <Paragraphs>298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Century Gothic</vt:lpstr>
      <vt:lpstr>Courier New</vt:lpstr>
      <vt:lpstr>Segoe</vt:lpstr>
      <vt:lpstr>Wingdings</vt:lpstr>
      <vt:lpstr>Wingdings 3</vt:lpstr>
      <vt:lpstr>Blue Segoe 4-3 template-template_April-17-2007</vt:lpstr>
      <vt:lpstr>White with Courier font for code slides</vt:lpstr>
      <vt:lpstr>Ion</vt:lpstr>
      <vt:lpstr>IRWA-ITC Symposium April 30, 2026</vt:lpstr>
      <vt:lpstr>Presented by</vt:lpstr>
      <vt:lpstr>Photography by:</vt:lpstr>
      <vt:lpstr>What Drives Conservation?</vt:lpstr>
      <vt:lpstr>Net Population Change</vt:lpstr>
      <vt:lpstr>Conservation Programs Used in Region 6</vt:lpstr>
      <vt:lpstr>Conservation Programs Used in Region 6</vt:lpstr>
      <vt:lpstr>Conservation Programs Used in Region 2</vt:lpstr>
      <vt:lpstr>Conservation Programs Used in Region 9</vt:lpstr>
      <vt:lpstr>Conservation Programs Used in Region 9</vt:lpstr>
      <vt:lpstr>Conservation Programs Used in Florida</vt:lpstr>
      <vt:lpstr>1000 Friends of Florida</vt:lpstr>
      <vt:lpstr>Florida’s Imperiled Species</vt:lpstr>
      <vt:lpstr>Florida Conservation  By The Numbers</vt:lpstr>
      <vt:lpstr>Transportation and Conservation Working Together</vt:lpstr>
      <vt:lpstr>The Impact of Regional Roads</vt:lpstr>
      <vt:lpstr>Florida Wildlife Corridor 2017</vt:lpstr>
      <vt:lpstr>Conservation Lands &amp; Projects</vt:lpstr>
      <vt:lpstr>PowerPoint Presentation</vt:lpstr>
      <vt:lpstr>Florida Black Bear</vt:lpstr>
      <vt:lpstr>Florida Panther Telemetry 2018</vt:lpstr>
      <vt:lpstr>Wildlife Underpasses</vt:lpstr>
      <vt:lpstr>Typical Infrastructure Mitigation</vt:lpstr>
      <vt:lpstr>Suncoast Parkway Mitigation </vt:lpstr>
      <vt:lpstr>Suncoast Parkway Mitigation Plan</vt:lpstr>
      <vt:lpstr>Consultant Role Suncoast Parkway 2</vt:lpstr>
      <vt:lpstr>FDEP vs. FDOT Acquisition Process</vt:lpstr>
      <vt:lpstr>Conclusion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keithrfountain@gmail.com</dc:creator>
  <cp:keywords/>
  <cp:lastModifiedBy>Wendi McAleese</cp:lastModifiedBy>
  <cp:revision>227</cp:revision>
  <dcterms:created xsi:type="dcterms:W3CDTF">2015-04-12T11:19:46Z</dcterms:created>
  <dcterms:modified xsi:type="dcterms:W3CDTF">2026-04-29T11:59:35Z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TC102867059990</vt:lpwstr>
  </property>
</Properties>
</file>